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502" r:id="rId3"/>
    <p:sldId id="490" r:id="rId4"/>
    <p:sldId id="500" r:id="rId5"/>
    <p:sldId id="491" r:id="rId6"/>
    <p:sldId id="492" r:id="rId7"/>
    <p:sldId id="503" r:id="rId8"/>
    <p:sldId id="510" r:id="rId9"/>
    <p:sldId id="512" r:id="rId10"/>
    <p:sldId id="513" r:id="rId11"/>
    <p:sldId id="493" r:id="rId12"/>
    <p:sldId id="496" r:id="rId13"/>
    <p:sldId id="483" r:id="rId14"/>
    <p:sldId id="484" r:id="rId15"/>
    <p:sldId id="485" r:id="rId16"/>
    <p:sldId id="486" r:id="rId17"/>
    <p:sldId id="487" r:id="rId18"/>
    <p:sldId id="515" r:id="rId19"/>
    <p:sldId id="488" r:id="rId20"/>
    <p:sldId id="489" r:id="rId21"/>
    <p:sldId id="505" r:id="rId22"/>
    <p:sldId id="506" r:id="rId23"/>
    <p:sldId id="504" r:id="rId24"/>
    <p:sldId id="481" r:id="rId25"/>
    <p:sldId id="511" r:id="rId26"/>
    <p:sldId id="409" r:id="rId27"/>
    <p:sldId id="497" r:id="rId28"/>
    <p:sldId id="474" r:id="rId29"/>
    <p:sldId id="403" r:id="rId30"/>
    <p:sldId id="437" r:id="rId31"/>
    <p:sldId id="514"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0603" autoAdjust="0"/>
  </p:normalViewPr>
  <p:slideViewPr>
    <p:cSldViewPr>
      <p:cViewPr varScale="1">
        <p:scale>
          <a:sx n="109" d="100"/>
          <a:sy n="109" d="100"/>
        </p:scale>
        <p:origin x="61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mcminimydc\RedirectedFolders\JRegimbal\VML%20Project\FY%202017\2017%20Session%20budge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mcminimydc\RedirectedFolders\JRegimbal\VML%20Project\FY%202018\budget%20outlook%20data.2018.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GF Spending Programs and Policies</a:t>
            </a:r>
            <a:r>
              <a:rPr lang="en-US" sz="2000" b="1" baseline="0" dirty="0"/>
              <a:t> Are</a:t>
            </a:r>
            <a:r>
              <a:rPr lang="en-US" sz="2000" b="1" dirty="0"/>
              <a:t> Not Sustainable</a:t>
            </a:r>
            <a:r>
              <a:rPr lang="en-US" sz="2000" b="1" baseline="0" dirty="0"/>
              <a:t> at 6% Medicaid Growth and 3-4% Revenue Growth</a:t>
            </a:r>
            <a:endParaRPr lang="en-US" sz="2000" b="1" dirty="0"/>
          </a:p>
        </c:rich>
      </c:tx>
      <c:layout>
        <c:manualLayout>
          <c:xMode val="edge"/>
          <c:yMode val="edge"/>
          <c:x val="0.15171171171171172"/>
          <c:y val="1.0574191179470444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strRef>
              <c:f>'Budget Growth'!$E$28</c:f>
              <c:strCache>
                <c:ptCount val="1"/>
                <c:pt idx="0">
                  <c:v>% K-12 %</c:v>
                </c:pt>
              </c:strCache>
            </c:strRef>
          </c:tx>
          <c:spPr>
            <a:ln w="28575" cap="rnd">
              <a:solidFill>
                <a:schemeClr val="accent1"/>
              </a:solidFill>
              <a:round/>
            </a:ln>
            <a:effectLst/>
          </c:spPr>
          <c:marker>
            <c:symbol val="none"/>
          </c:marker>
          <c:cat>
            <c:numRef>
              <c:f>'Budget Growth'!$D$29:$D$38</c:f>
              <c:numCache>
                <c:formatCode>General</c:formatCode>
                <c:ptCount val="10"/>
                <c:pt idx="0">
                  <c:v>2017</c:v>
                </c:pt>
                <c:pt idx="1">
                  <c:v>2018</c:v>
                </c:pt>
                <c:pt idx="2">
                  <c:v>2019</c:v>
                </c:pt>
                <c:pt idx="3">
                  <c:v>2020</c:v>
                </c:pt>
                <c:pt idx="4">
                  <c:v>2021</c:v>
                </c:pt>
                <c:pt idx="5">
                  <c:v>2022</c:v>
                </c:pt>
                <c:pt idx="6">
                  <c:v>2023</c:v>
                </c:pt>
                <c:pt idx="7">
                  <c:v>2024</c:v>
                </c:pt>
                <c:pt idx="8">
                  <c:v>2025</c:v>
                </c:pt>
                <c:pt idx="9">
                  <c:v>2026</c:v>
                </c:pt>
              </c:numCache>
            </c:numRef>
          </c:cat>
          <c:val>
            <c:numRef>
              <c:f>'Budget Growth'!$E$29:$E$38</c:f>
              <c:numCache>
                <c:formatCode>0.0%</c:formatCode>
                <c:ptCount val="10"/>
                <c:pt idx="0">
                  <c:v>0.28253078615444349</c:v>
                </c:pt>
                <c:pt idx="1">
                  <c:v>0.29757698256989096</c:v>
                </c:pt>
                <c:pt idx="2">
                  <c:v>0.29700028299126718</c:v>
                </c:pt>
                <c:pt idx="3">
                  <c:v>0.29499545948023642</c:v>
                </c:pt>
                <c:pt idx="4">
                  <c:v>0.29215896467754188</c:v>
                </c:pt>
                <c:pt idx="5">
                  <c:v>0.29018682123227396</c:v>
                </c:pt>
                <c:pt idx="6">
                  <c:v>0.28850620257648862</c:v>
                </c:pt>
                <c:pt idx="7">
                  <c:v>0.28683531723338151</c:v>
                </c:pt>
                <c:pt idx="8">
                  <c:v>0.28407728533690668</c:v>
                </c:pt>
                <c:pt idx="9">
                  <c:v>0.28134577297789792</c:v>
                </c:pt>
              </c:numCache>
            </c:numRef>
          </c:val>
          <c:smooth val="0"/>
          <c:extLst>
            <c:ext xmlns:c16="http://schemas.microsoft.com/office/drawing/2014/chart" uri="{C3380CC4-5D6E-409C-BE32-E72D297353CC}">
              <c16:uniqueId val="{00000000-6022-4B9C-BE76-9BFA99C1BF19}"/>
            </c:ext>
          </c:extLst>
        </c:ser>
        <c:ser>
          <c:idx val="1"/>
          <c:order val="1"/>
          <c:tx>
            <c:strRef>
              <c:f>'Budget Growth'!$F$28</c:f>
              <c:strCache>
                <c:ptCount val="1"/>
                <c:pt idx="0">
                  <c:v>% Medicaid </c:v>
                </c:pt>
              </c:strCache>
            </c:strRef>
          </c:tx>
          <c:spPr>
            <a:ln w="28575" cap="rnd">
              <a:solidFill>
                <a:schemeClr val="accent2"/>
              </a:solidFill>
              <a:round/>
            </a:ln>
            <a:effectLst/>
          </c:spPr>
          <c:marker>
            <c:symbol val="none"/>
          </c:marker>
          <c:cat>
            <c:numRef>
              <c:f>'Budget Growth'!$D$29:$D$38</c:f>
              <c:numCache>
                <c:formatCode>General</c:formatCode>
                <c:ptCount val="10"/>
                <c:pt idx="0">
                  <c:v>2017</c:v>
                </c:pt>
                <c:pt idx="1">
                  <c:v>2018</c:v>
                </c:pt>
                <c:pt idx="2">
                  <c:v>2019</c:v>
                </c:pt>
                <c:pt idx="3">
                  <c:v>2020</c:v>
                </c:pt>
                <c:pt idx="4">
                  <c:v>2021</c:v>
                </c:pt>
                <c:pt idx="5">
                  <c:v>2022</c:v>
                </c:pt>
                <c:pt idx="6">
                  <c:v>2023</c:v>
                </c:pt>
                <c:pt idx="7">
                  <c:v>2024</c:v>
                </c:pt>
                <c:pt idx="8">
                  <c:v>2025</c:v>
                </c:pt>
                <c:pt idx="9">
                  <c:v>2026</c:v>
                </c:pt>
              </c:numCache>
            </c:numRef>
          </c:cat>
          <c:val>
            <c:numRef>
              <c:f>'Budget Growth'!$F$29:$F$38</c:f>
              <c:numCache>
                <c:formatCode>0.0%</c:formatCode>
                <c:ptCount val="10"/>
                <c:pt idx="0">
                  <c:v>0.21585150969129227</c:v>
                </c:pt>
                <c:pt idx="1">
                  <c:v>0.22790102346912053</c:v>
                </c:pt>
                <c:pt idx="2">
                  <c:v>0.23496772187126383</c:v>
                </c:pt>
                <c:pt idx="3">
                  <c:v>0.2410854928360894</c:v>
                </c:pt>
                <c:pt idx="4">
                  <c:v>0.24664900420922989</c:v>
                </c:pt>
                <c:pt idx="5">
                  <c:v>0.25307091656569008</c:v>
                </c:pt>
                <c:pt idx="6">
                  <c:v>0.25991067106746552</c:v>
                </c:pt>
                <c:pt idx="7">
                  <c:v>0.26693528379901865</c:v>
                </c:pt>
                <c:pt idx="8">
                  <c:v>0.27309532880976523</c:v>
                </c:pt>
                <c:pt idx="9">
                  <c:v>0.27939752870537521</c:v>
                </c:pt>
              </c:numCache>
            </c:numRef>
          </c:val>
          <c:smooth val="0"/>
          <c:extLst>
            <c:ext xmlns:c16="http://schemas.microsoft.com/office/drawing/2014/chart" uri="{C3380CC4-5D6E-409C-BE32-E72D297353CC}">
              <c16:uniqueId val="{00000001-6022-4B9C-BE76-9BFA99C1BF19}"/>
            </c:ext>
          </c:extLst>
        </c:ser>
        <c:ser>
          <c:idx val="2"/>
          <c:order val="2"/>
          <c:tx>
            <c:strRef>
              <c:f>'Budget Growth'!$G$28</c:f>
              <c:strCache>
                <c:ptCount val="1"/>
                <c:pt idx="0">
                  <c:v>% All Other (Net Debt Service)</c:v>
                </c:pt>
              </c:strCache>
            </c:strRef>
          </c:tx>
          <c:spPr>
            <a:ln w="28575" cap="rnd">
              <a:solidFill>
                <a:schemeClr val="accent3"/>
              </a:solidFill>
              <a:round/>
            </a:ln>
            <a:effectLst/>
          </c:spPr>
          <c:marker>
            <c:symbol val="none"/>
          </c:marker>
          <c:cat>
            <c:numRef>
              <c:f>'Budget Growth'!$D$29:$D$38</c:f>
              <c:numCache>
                <c:formatCode>General</c:formatCode>
                <c:ptCount val="10"/>
                <c:pt idx="0">
                  <c:v>2017</c:v>
                </c:pt>
                <c:pt idx="1">
                  <c:v>2018</c:v>
                </c:pt>
                <c:pt idx="2">
                  <c:v>2019</c:v>
                </c:pt>
                <c:pt idx="3">
                  <c:v>2020</c:v>
                </c:pt>
                <c:pt idx="4">
                  <c:v>2021</c:v>
                </c:pt>
                <c:pt idx="5">
                  <c:v>2022</c:v>
                </c:pt>
                <c:pt idx="6">
                  <c:v>2023</c:v>
                </c:pt>
                <c:pt idx="7">
                  <c:v>2024</c:v>
                </c:pt>
                <c:pt idx="8">
                  <c:v>2025</c:v>
                </c:pt>
                <c:pt idx="9">
                  <c:v>2026</c:v>
                </c:pt>
              </c:numCache>
            </c:numRef>
          </c:cat>
          <c:val>
            <c:numRef>
              <c:f>'Budget Growth'!$G$29:$G$38</c:f>
              <c:numCache>
                <c:formatCode>0.0%</c:formatCode>
                <c:ptCount val="10"/>
                <c:pt idx="0">
                  <c:v>0.46567480662213417</c:v>
                </c:pt>
                <c:pt idx="1">
                  <c:v>0.43670157300927592</c:v>
                </c:pt>
                <c:pt idx="2">
                  <c:v>0.42918543873357812</c:v>
                </c:pt>
                <c:pt idx="3">
                  <c:v>0.42421089938268636</c:v>
                </c:pt>
                <c:pt idx="4">
                  <c:v>0.42072026457568296</c:v>
                </c:pt>
                <c:pt idx="5">
                  <c:v>0.41537285764099646</c:v>
                </c:pt>
                <c:pt idx="6">
                  <c:v>0.40925535721058071</c:v>
                </c:pt>
                <c:pt idx="7">
                  <c:v>0.40292106374154474</c:v>
                </c:pt>
                <c:pt idx="8">
                  <c:v>0.39868619802677208</c:v>
                </c:pt>
                <c:pt idx="9">
                  <c:v>0.3942666414935061</c:v>
                </c:pt>
              </c:numCache>
            </c:numRef>
          </c:val>
          <c:smooth val="0"/>
          <c:extLst>
            <c:ext xmlns:c16="http://schemas.microsoft.com/office/drawing/2014/chart" uri="{C3380CC4-5D6E-409C-BE32-E72D297353CC}">
              <c16:uniqueId val="{00000002-6022-4B9C-BE76-9BFA99C1BF19}"/>
            </c:ext>
          </c:extLst>
        </c:ser>
        <c:dLbls>
          <c:showLegendKey val="0"/>
          <c:showVal val="0"/>
          <c:showCatName val="0"/>
          <c:showSerName val="0"/>
          <c:showPercent val="0"/>
          <c:showBubbleSize val="0"/>
        </c:dLbls>
        <c:smooth val="0"/>
        <c:axId val="634469192"/>
        <c:axId val="331116448"/>
      </c:lineChart>
      <c:catAx>
        <c:axId val="634469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31116448"/>
        <c:crosses val="autoZero"/>
        <c:auto val="1"/>
        <c:lblAlgn val="ctr"/>
        <c:lblOffset val="100"/>
        <c:noMultiLvlLbl val="0"/>
      </c:catAx>
      <c:valAx>
        <c:axId val="331116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dirty="0"/>
                  <a:t>% of General Fund</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3446919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b="1" dirty="0"/>
              <a:t>Virginia Debt per Capita Compared to Other States</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strRef>
              <c:f>debt!$N$62</c:f>
              <c:strCache>
                <c:ptCount val="1"/>
                <c:pt idx="0">
                  <c:v>Virginia</c:v>
                </c:pt>
              </c:strCache>
            </c:strRef>
          </c:tx>
          <c:spPr>
            <a:ln w="28575" cap="rnd">
              <a:solidFill>
                <a:schemeClr val="accent1"/>
              </a:solidFill>
              <a:round/>
            </a:ln>
            <a:effectLst/>
          </c:spPr>
          <c:marker>
            <c:symbol val="none"/>
          </c:marker>
          <c:cat>
            <c:numRef>
              <c:f>debt!$M$63:$M$73</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debt!$N$63:$N$73</c:f>
              <c:numCache>
                <c:formatCode>"$"#,##0</c:formatCode>
                <c:ptCount val="11"/>
                <c:pt idx="0">
                  <c:v>692</c:v>
                </c:pt>
                <c:pt idx="1">
                  <c:v>764</c:v>
                </c:pt>
                <c:pt idx="2">
                  <c:v>782</c:v>
                </c:pt>
                <c:pt idx="3">
                  <c:v>895</c:v>
                </c:pt>
                <c:pt idx="4">
                  <c:v>1058</c:v>
                </c:pt>
                <c:pt idx="5">
                  <c:v>1169</c:v>
                </c:pt>
                <c:pt idx="6">
                  <c:v>1315</c:v>
                </c:pt>
                <c:pt idx="7">
                  <c:v>1302</c:v>
                </c:pt>
                <c:pt idx="8">
                  <c:v>1356</c:v>
                </c:pt>
                <c:pt idx="9">
                  <c:v>1418</c:v>
                </c:pt>
                <c:pt idx="10">
                  <c:v>1486</c:v>
                </c:pt>
              </c:numCache>
            </c:numRef>
          </c:val>
          <c:smooth val="0"/>
          <c:extLst>
            <c:ext xmlns:c16="http://schemas.microsoft.com/office/drawing/2014/chart" uri="{C3380CC4-5D6E-409C-BE32-E72D297353CC}">
              <c16:uniqueId val="{00000000-4C7D-4FF1-9AAB-A395F08CBD35}"/>
            </c:ext>
          </c:extLst>
        </c:ser>
        <c:ser>
          <c:idx val="1"/>
          <c:order val="1"/>
          <c:tx>
            <c:strRef>
              <c:f>debt!$O$62</c:f>
              <c:strCache>
                <c:ptCount val="1"/>
                <c:pt idx="0">
                  <c:v>Median State</c:v>
                </c:pt>
              </c:strCache>
            </c:strRef>
          </c:tx>
          <c:spPr>
            <a:ln w="28575" cap="rnd">
              <a:solidFill>
                <a:schemeClr val="accent2"/>
              </a:solidFill>
              <a:round/>
            </a:ln>
            <a:effectLst/>
          </c:spPr>
          <c:marker>
            <c:symbol val="none"/>
          </c:marker>
          <c:cat>
            <c:numRef>
              <c:f>debt!$M$63:$M$73</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debt!$O$63:$O$73</c:f>
              <c:numCache>
                <c:formatCode>"$"#,##0</c:formatCode>
                <c:ptCount val="11"/>
                <c:pt idx="0">
                  <c:v>787</c:v>
                </c:pt>
                <c:pt idx="1">
                  <c:v>889</c:v>
                </c:pt>
                <c:pt idx="2">
                  <c:v>865</c:v>
                </c:pt>
                <c:pt idx="3">
                  <c:v>936</c:v>
                </c:pt>
                <c:pt idx="4">
                  <c:v>1066</c:v>
                </c:pt>
                <c:pt idx="5">
                  <c:v>1117</c:v>
                </c:pt>
                <c:pt idx="6">
                  <c:v>1074</c:v>
                </c:pt>
                <c:pt idx="7">
                  <c:v>1054</c:v>
                </c:pt>
                <c:pt idx="8">
                  <c:v>1012</c:v>
                </c:pt>
                <c:pt idx="9">
                  <c:v>1025</c:v>
                </c:pt>
                <c:pt idx="10">
                  <c:v>1006</c:v>
                </c:pt>
              </c:numCache>
            </c:numRef>
          </c:val>
          <c:smooth val="0"/>
          <c:extLst>
            <c:ext xmlns:c16="http://schemas.microsoft.com/office/drawing/2014/chart" uri="{C3380CC4-5D6E-409C-BE32-E72D297353CC}">
              <c16:uniqueId val="{00000001-4C7D-4FF1-9AAB-A395F08CBD35}"/>
            </c:ext>
          </c:extLst>
        </c:ser>
        <c:ser>
          <c:idx val="2"/>
          <c:order val="2"/>
          <c:tx>
            <c:strRef>
              <c:f>debt!$P$62</c:f>
              <c:strCache>
                <c:ptCount val="1"/>
                <c:pt idx="0">
                  <c:v>AAA-Rated Median</c:v>
                </c:pt>
              </c:strCache>
            </c:strRef>
          </c:tx>
          <c:spPr>
            <a:ln w="28575" cap="rnd">
              <a:solidFill>
                <a:schemeClr val="accent3"/>
              </a:solidFill>
              <a:round/>
            </a:ln>
            <a:effectLst/>
          </c:spPr>
          <c:marker>
            <c:symbol val="none"/>
          </c:marker>
          <c:cat>
            <c:numRef>
              <c:f>debt!$M$63:$M$73</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debt!$P$63:$P$73</c:f>
              <c:numCache>
                <c:formatCode>"$"#,##0</c:formatCode>
                <c:ptCount val="11"/>
                <c:pt idx="0">
                  <c:v>657</c:v>
                </c:pt>
                <c:pt idx="1">
                  <c:v>609</c:v>
                </c:pt>
                <c:pt idx="2">
                  <c:v>595</c:v>
                </c:pt>
                <c:pt idx="3">
                  <c:v>773</c:v>
                </c:pt>
                <c:pt idx="4">
                  <c:v>779</c:v>
                </c:pt>
                <c:pt idx="5">
                  <c:v>778</c:v>
                </c:pt>
                <c:pt idx="6">
                  <c:v>776</c:v>
                </c:pt>
                <c:pt idx="7">
                  <c:v>737</c:v>
                </c:pt>
                <c:pt idx="8">
                  <c:v>673</c:v>
                </c:pt>
                <c:pt idx="9">
                  <c:v>687</c:v>
                </c:pt>
                <c:pt idx="10">
                  <c:v>650</c:v>
                </c:pt>
              </c:numCache>
            </c:numRef>
          </c:val>
          <c:smooth val="0"/>
          <c:extLst>
            <c:ext xmlns:c16="http://schemas.microsoft.com/office/drawing/2014/chart" uri="{C3380CC4-5D6E-409C-BE32-E72D297353CC}">
              <c16:uniqueId val="{00000002-4C7D-4FF1-9AAB-A395F08CBD35}"/>
            </c:ext>
          </c:extLst>
        </c:ser>
        <c:dLbls>
          <c:showLegendKey val="0"/>
          <c:showVal val="0"/>
          <c:showCatName val="0"/>
          <c:showSerName val="0"/>
          <c:showPercent val="0"/>
          <c:showBubbleSize val="0"/>
        </c:dLbls>
        <c:smooth val="0"/>
        <c:axId val="587732448"/>
        <c:axId val="587733104"/>
      </c:lineChart>
      <c:catAx>
        <c:axId val="58773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87733104"/>
        <c:crosses val="autoZero"/>
        <c:auto val="1"/>
        <c:lblAlgn val="ctr"/>
        <c:lblOffset val="100"/>
        <c:noMultiLvlLbl val="0"/>
      </c:catAx>
      <c:valAx>
        <c:axId val="58773310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8773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1C0FCB5-B5FB-4038-A057-D21B9AF17573}" type="datetimeFigureOut">
              <a:rPr lang="en-US" smtClean="0"/>
              <a:pPr/>
              <a:t>4/3/2018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7185E84-86D5-414A-91AC-504208261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8AFA99-A44D-4F81-8D71-FC22125F99E0}" type="datetime1">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F8285F-FF0C-4F98-9C05-B5EB24291843}" type="datetime1">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4986D1-DFDD-44E0-AF9D-0CA00E0F9F00}" type="datetime1">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5F9E91-79C2-41D1-AC29-0BE717CE7067}" type="datetime1">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20276F-1EE9-4D3E-AFA8-CB75D8C0AFA4}" type="datetime1">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BB09CF-8EF6-4D46-8455-6606B6174BBF}" type="datetime1">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CADF18-71F9-47CD-9B3F-72D16FC37197}" type="datetime1">
              <a:rPr lang="en-US" smtClean="0"/>
              <a:pPr/>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1857C5-33BE-49AC-9BFC-17DF906B887D}" type="datetime1">
              <a:rPr lang="en-US" smtClean="0"/>
              <a:pPr/>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291DB-D476-4E8D-A2CF-C0FB6C29E17E}" type="datetime1">
              <a:rPr lang="en-US" smtClean="0"/>
              <a:pPr/>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4537F6-A897-4F87-BBB9-F0CDB5C5D5F2}" type="datetime1">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D20B69-A8E9-4F2D-9692-04F9E0692DAB}" type="datetime1">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4160A-B398-445E-B430-7F2611F956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6AC52-E58F-4791-8C70-27C9266B0F8D}" type="datetime1">
              <a:rPr lang="en-US" smtClean="0"/>
              <a:pPr/>
              <a:t>4/3/2018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D4160A-B398-445E-B430-7F2611F956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077200" cy="1470025"/>
          </a:xfrm>
        </p:spPr>
        <p:txBody>
          <a:bodyPr>
            <a:normAutofit fontScale="90000"/>
          </a:bodyPr>
          <a:lstStyle/>
          <a:p>
            <a:br>
              <a:rPr lang="en-US" sz="3200" b="1" dirty="0">
                <a:latin typeface="Times New Roman" pitchFamily="18" charset="0"/>
                <a:cs typeface="Times New Roman" pitchFamily="18" charset="0"/>
              </a:rPr>
            </a:br>
            <a:br>
              <a:rPr lang="en-US" sz="3200" b="1" dirty="0">
                <a:latin typeface="Times New Roman" pitchFamily="18" charset="0"/>
                <a:cs typeface="Times New Roman" pitchFamily="18" charset="0"/>
              </a:rPr>
            </a:br>
            <a:r>
              <a:rPr lang="en-US" sz="4000" b="1" dirty="0">
                <a:latin typeface="Times New Roman" panose="02020603050405020304" pitchFamily="18" charset="0"/>
                <a:cs typeface="Times New Roman" panose="02020603050405020304" pitchFamily="18" charset="0"/>
              </a:rPr>
              <a:t>Virginia Natural Resources Funding </a:t>
            </a:r>
            <a:br>
              <a:rPr lang="en-US" sz="4000"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and How It Compares to Other States</a:t>
            </a:r>
            <a:br>
              <a:rPr lang="en-US" dirty="0"/>
            </a:br>
            <a:br>
              <a:rPr lang="en-US" sz="3600" b="1" dirty="0">
                <a:latin typeface="Times New Roman" pitchFamily="18" charset="0"/>
                <a:cs typeface="Times New Roman" pitchFamily="18" charset="0"/>
              </a:rPr>
            </a:br>
            <a:r>
              <a:rPr lang="en-US" sz="3200" b="1" dirty="0">
                <a:latin typeface="Times New Roman" pitchFamily="18" charset="0"/>
                <a:cs typeface="Times New Roman" pitchFamily="18" charset="0"/>
              </a:rPr>
              <a:t>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 </a:t>
            </a:r>
          </a:p>
        </p:txBody>
      </p:sp>
      <p:sp>
        <p:nvSpPr>
          <p:cNvPr id="3" name="Subtitle 2"/>
          <p:cNvSpPr>
            <a:spLocks noGrp="1"/>
          </p:cNvSpPr>
          <p:nvPr>
            <p:ph type="subTitle" idx="1"/>
          </p:nvPr>
        </p:nvSpPr>
        <p:spPr>
          <a:xfrm>
            <a:off x="1371600" y="3352800"/>
            <a:ext cx="6400800" cy="1752600"/>
          </a:xfrm>
        </p:spPr>
        <p:txBody>
          <a:bodyPr/>
          <a:lstStyle/>
          <a:p>
            <a:r>
              <a:rPr lang="en-US" dirty="0">
                <a:latin typeface="Times New Roman" pitchFamily="18" charset="0"/>
                <a:cs typeface="Times New Roman" pitchFamily="18" charset="0"/>
              </a:rPr>
              <a:t>Fiscal Analytics, Ltd.</a:t>
            </a:r>
          </a:p>
          <a:p>
            <a:r>
              <a:rPr lang="en-US" dirty="0">
                <a:latin typeface="Times New Roman" pitchFamily="18" charset="0"/>
                <a:cs typeface="Times New Roman" pitchFamily="18" charset="0"/>
              </a:rPr>
              <a:t>April 4,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F126AE-62CB-422C-A969-2949CB54C605}"/>
              </a:ext>
            </a:extLst>
          </p:cNvPr>
          <p:cNvSpPr>
            <a:spLocks noGrp="1"/>
          </p:cNvSpPr>
          <p:nvPr>
            <p:ph type="sldNum" sz="quarter" idx="12"/>
          </p:nvPr>
        </p:nvSpPr>
        <p:spPr/>
        <p:txBody>
          <a:bodyPr/>
          <a:lstStyle/>
          <a:p>
            <a:fld id="{B7D4160A-B398-445E-B430-7F2611F9565E}" type="slidenum">
              <a:rPr lang="en-US" smtClean="0"/>
              <a:pPr/>
              <a:t>10</a:t>
            </a:fld>
            <a:endParaRPr lang="en-US"/>
          </a:p>
        </p:txBody>
      </p:sp>
      <p:graphicFrame>
        <p:nvGraphicFramePr>
          <p:cNvPr id="3" name="Table 2">
            <a:extLst>
              <a:ext uri="{FF2B5EF4-FFF2-40B4-BE49-F238E27FC236}">
                <a16:creationId xmlns:a16="http://schemas.microsoft.com/office/drawing/2014/main" id="{E82481A8-6BF4-4D24-8B2F-7FA6FBB35092}"/>
              </a:ext>
            </a:extLst>
          </p:cNvPr>
          <p:cNvGraphicFramePr>
            <a:graphicFrameLocks noGrp="1"/>
          </p:cNvGraphicFramePr>
          <p:nvPr>
            <p:extLst>
              <p:ext uri="{D42A27DB-BD31-4B8C-83A1-F6EECF244321}">
                <p14:modId xmlns:p14="http://schemas.microsoft.com/office/powerpoint/2010/main" val="2499882698"/>
              </p:ext>
            </p:extLst>
          </p:nvPr>
        </p:nvGraphicFramePr>
        <p:xfrm>
          <a:off x="838200" y="381000"/>
          <a:ext cx="7239000" cy="5662110"/>
        </p:xfrm>
        <a:graphic>
          <a:graphicData uri="http://schemas.openxmlformats.org/drawingml/2006/table">
            <a:tbl>
              <a:tblPr firstRow="1" firstCol="1" bandRow="1">
                <a:tableStyleId>{5C22544A-7EE6-4342-B048-85BDC9FD1C3A}</a:tableStyleId>
              </a:tblPr>
              <a:tblGrid>
                <a:gridCol w="776547">
                  <a:extLst>
                    <a:ext uri="{9D8B030D-6E8A-4147-A177-3AD203B41FA5}">
                      <a16:colId xmlns:a16="http://schemas.microsoft.com/office/drawing/2014/main" val="1115295497"/>
                    </a:ext>
                  </a:extLst>
                </a:gridCol>
                <a:gridCol w="1509453">
                  <a:extLst>
                    <a:ext uri="{9D8B030D-6E8A-4147-A177-3AD203B41FA5}">
                      <a16:colId xmlns:a16="http://schemas.microsoft.com/office/drawing/2014/main" val="3143965423"/>
                    </a:ext>
                  </a:extLst>
                </a:gridCol>
                <a:gridCol w="2438400">
                  <a:extLst>
                    <a:ext uri="{9D8B030D-6E8A-4147-A177-3AD203B41FA5}">
                      <a16:colId xmlns:a16="http://schemas.microsoft.com/office/drawing/2014/main" val="1561349359"/>
                    </a:ext>
                  </a:extLst>
                </a:gridCol>
                <a:gridCol w="2514600">
                  <a:extLst>
                    <a:ext uri="{9D8B030D-6E8A-4147-A177-3AD203B41FA5}">
                      <a16:colId xmlns:a16="http://schemas.microsoft.com/office/drawing/2014/main" val="4203410937"/>
                    </a:ext>
                  </a:extLst>
                </a:gridCol>
              </a:tblGrid>
              <a:tr h="301615">
                <a:tc gridSpan="4">
                  <a:txBody>
                    <a:bodyPr/>
                    <a:lstStyle/>
                    <a:p>
                      <a:pPr marL="0" marR="0" algn="ctr">
                        <a:lnSpc>
                          <a:spcPct val="107000"/>
                        </a:lnSpc>
                        <a:spcBef>
                          <a:spcPts val="0"/>
                        </a:spcBef>
                        <a:spcAft>
                          <a:spcPts val="0"/>
                        </a:spcAft>
                      </a:pPr>
                      <a:r>
                        <a:rPr lang="en-US" sz="1800" u="sng" dirty="0">
                          <a:effectLst/>
                          <a:latin typeface="Times New Roman" panose="02020603050405020304" pitchFamily="18" charset="0"/>
                          <a:cs typeface="Times New Roman" panose="02020603050405020304" pitchFamily="18" charset="0"/>
                        </a:rPr>
                        <a:t>Virginia Non-Point Pollution Control Funding*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3284093"/>
                  </a:ext>
                </a:extLst>
              </a:tr>
              <a:tr h="839521">
                <a:tc>
                  <a:txBody>
                    <a:bodyPr/>
                    <a:lstStyle/>
                    <a:p>
                      <a:pPr marL="0" marR="0" algn="ctr">
                        <a:lnSpc>
                          <a:spcPct val="107000"/>
                        </a:lnSpc>
                        <a:spcBef>
                          <a:spcPts val="0"/>
                        </a:spcBef>
                        <a:spcAft>
                          <a:spcPts val="0"/>
                        </a:spcAft>
                      </a:pPr>
                      <a:r>
                        <a:rPr lang="en-US" sz="1400" u="sng" dirty="0">
                          <a:effectLst/>
                          <a:latin typeface="Times New Roman" panose="02020603050405020304" pitchFamily="18" charset="0"/>
                          <a:cs typeface="Times New Roman" panose="02020603050405020304" pitchFamily="18" charset="0"/>
                        </a:rPr>
                        <a:t>Year</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DCR/WQIF </a:t>
                      </a:r>
                      <a:r>
                        <a:rPr lang="en-US" sz="1400" u="sng" dirty="0">
                          <a:effectLst/>
                          <a:latin typeface="Times New Roman" panose="02020603050405020304" pitchFamily="18" charset="0"/>
                          <a:cs typeface="Times New Roman" panose="02020603050405020304" pitchFamily="18" charset="0"/>
                        </a:rPr>
                        <a:t>(GF)</a:t>
                      </a:r>
                      <a:r>
                        <a:rPr lang="en-US"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Recordation Fees/Other </a:t>
                      </a:r>
                      <a:r>
                        <a:rPr lang="en-US" sz="1400" u="sng" dirty="0">
                          <a:effectLst/>
                          <a:latin typeface="Times New Roman" panose="02020603050405020304" pitchFamily="18" charset="0"/>
                          <a:cs typeface="Times New Roman" panose="02020603050405020304" pitchFamily="18" charset="0"/>
                        </a:rPr>
                        <a:t>NGF</a:t>
                      </a:r>
                      <a:r>
                        <a:rPr lang="en-US"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DCR/WQIF </a:t>
                      </a:r>
                      <a:r>
                        <a:rPr lang="en-US" sz="1400" u="sng" dirty="0">
                          <a:effectLst/>
                          <a:latin typeface="Times New Roman" panose="02020603050405020304" pitchFamily="18" charset="0"/>
                          <a:cs typeface="Times New Roman" panose="02020603050405020304" pitchFamily="18" charset="0"/>
                        </a:rPr>
                        <a:t>Reserve Fund</a:t>
                      </a:r>
                      <a:r>
                        <a:rPr lang="en-US"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3360885845"/>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2000</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9,831,250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7016" marR="67016"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7016" marR="67016" marT="0" marB="0" anchor="b"/>
                </a:tc>
                <a:extLst>
                  <a:ext uri="{0D108BD9-81ED-4DB2-BD59-A6C34878D82A}">
                    <a16:rowId xmlns:a16="http://schemas.microsoft.com/office/drawing/2014/main" val="3314793419"/>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2001</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12,040,462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7016" marR="67016" marT="0" marB="0" anchor="b"/>
                </a:tc>
                <a:extLst>
                  <a:ext uri="{0D108BD9-81ED-4DB2-BD59-A6C34878D82A}">
                    <a16:rowId xmlns:a16="http://schemas.microsoft.com/office/drawing/2014/main" val="3429544873"/>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2002</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1,040,462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7016" marR="67016"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7016" marR="67016" marT="0" marB="0" anchor="b"/>
                </a:tc>
                <a:extLst>
                  <a:ext uri="{0D108BD9-81ED-4DB2-BD59-A6C34878D82A}">
                    <a16:rowId xmlns:a16="http://schemas.microsoft.com/office/drawing/2014/main" val="118551392"/>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2003</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3,652,981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2,179,000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7016" marR="67016" marT="0" marB="0" anchor="b"/>
                </a:tc>
                <a:extLst>
                  <a:ext uri="{0D108BD9-81ED-4DB2-BD59-A6C34878D82A}">
                    <a16:rowId xmlns:a16="http://schemas.microsoft.com/office/drawing/2014/main" val="3239701238"/>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2004</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685,473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2,200,637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7016" marR="67016" marT="0" marB="0" anchor="b"/>
                </a:tc>
                <a:extLst>
                  <a:ext uri="{0D108BD9-81ED-4DB2-BD59-A6C34878D82A}">
                    <a16:rowId xmlns:a16="http://schemas.microsoft.com/office/drawing/2014/main" val="1298816678"/>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2005</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9,876,357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226,616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2312609568"/>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2006</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61,346,933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9,111,940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753878796"/>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2007</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4,285,868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199,605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3402112893"/>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2008</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685,473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500,000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54895108"/>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2009</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1,112,300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20,000,000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851914412"/>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2010</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15,200,000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4,800,000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1082508649"/>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2011</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27,878,895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9,100,000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4,919,805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3512436051"/>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2012</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9,100,000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4132767128"/>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2013</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19,679,048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9,100,000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1,300,000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1209495751"/>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2014</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9,100,000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7016" marR="67016" marT="0" marB="0" anchor="b"/>
                </a:tc>
                <a:extLst>
                  <a:ext uri="{0D108BD9-81ED-4DB2-BD59-A6C34878D82A}">
                    <a16:rowId xmlns:a16="http://schemas.microsoft.com/office/drawing/2014/main" val="3987058440"/>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2015</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20,931,888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2,965,612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199248683"/>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2016</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10,696,471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8,185,417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406024612"/>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2017</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53,464,590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8,244,210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6520546"/>
                  </a:ext>
                </a:extLst>
              </a:tr>
              <a:tr h="237946">
                <a:tc>
                  <a:txBody>
                    <a:bodyPr/>
                    <a:lstStyle/>
                    <a:p>
                      <a:pPr marL="0" marR="0" algn="ctr">
                        <a:lnSpc>
                          <a:spcPct val="107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2018</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8,274,474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016" marR="67016" marT="0" marB="0" anchor="b"/>
                </a:tc>
                <a:extLst>
                  <a:ext uri="{0D108BD9-81ED-4DB2-BD59-A6C34878D82A}">
                    <a16:rowId xmlns:a16="http://schemas.microsoft.com/office/drawing/2014/main" val="220716710"/>
                  </a:ext>
                </a:extLst>
              </a:tr>
            </a:tbl>
          </a:graphicData>
        </a:graphic>
      </p:graphicFrame>
      <p:sp>
        <p:nvSpPr>
          <p:cNvPr id="4" name="TextBox 3">
            <a:extLst>
              <a:ext uri="{FF2B5EF4-FFF2-40B4-BE49-F238E27FC236}">
                <a16:creationId xmlns:a16="http://schemas.microsoft.com/office/drawing/2014/main" id="{85124BEA-92D2-4002-A437-2D456B2FF29B}"/>
              </a:ext>
            </a:extLst>
          </p:cNvPr>
          <p:cNvSpPr txBox="1"/>
          <p:nvPr/>
        </p:nvSpPr>
        <p:spPr>
          <a:xfrm>
            <a:off x="838200" y="6193026"/>
            <a:ext cx="6237733" cy="338554"/>
          </a:xfrm>
          <a:prstGeom prst="rect">
            <a:avLst/>
          </a:prstGeom>
          <a:noFill/>
        </p:spPr>
        <p:txBody>
          <a:bodyPr wrap="none" rtlCol="0">
            <a:spAutoFit/>
          </a:bodyPr>
          <a:lstStyle/>
          <a:p>
            <a:r>
              <a:rPr lang="en-US" sz="1600" i="1" dirty="0">
                <a:latin typeface="Times New Roman" panose="02020603050405020304" pitchFamily="18" charset="0"/>
                <a:cs typeface="Times New Roman" panose="02020603050405020304" pitchFamily="18" charset="0"/>
              </a:rPr>
              <a:t>* Does </a:t>
            </a:r>
            <a:r>
              <a:rPr lang="en-US" sz="1600" i="1" u="sng" dirty="0">
                <a:latin typeface="Times New Roman" panose="02020603050405020304" pitchFamily="18" charset="0"/>
                <a:cs typeface="Times New Roman" panose="02020603050405020304" pitchFamily="18" charset="0"/>
              </a:rPr>
              <a:t>not</a:t>
            </a:r>
            <a:r>
              <a:rPr lang="en-US" sz="1600" i="1" dirty="0">
                <a:latin typeface="Times New Roman" panose="02020603050405020304" pitchFamily="18" charset="0"/>
                <a:cs typeface="Times New Roman" panose="02020603050405020304" pitchFamily="18" charset="0"/>
              </a:rPr>
              <a:t> include AG BMP tax credit program (approx. $1 mil per year)</a:t>
            </a:r>
          </a:p>
        </p:txBody>
      </p:sp>
    </p:spTree>
    <p:extLst>
      <p:ext uri="{BB962C8B-B14F-4D97-AF65-F5344CB8AC3E}">
        <p14:creationId xmlns:p14="http://schemas.microsoft.com/office/powerpoint/2010/main" val="1301960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C05754-49A5-436E-B6A2-AA273E047CD8}"/>
              </a:ext>
            </a:extLst>
          </p:cNvPr>
          <p:cNvSpPr>
            <a:spLocks noGrp="1"/>
          </p:cNvSpPr>
          <p:nvPr>
            <p:ph type="sldNum" sz="quarter" idx="12"/>
          </p:nvPr>
        </p:nvSpPr>
        <p:spPr/>
        <p:txBody>
          <a:bodyPr/>
          <a:lstStyle/>
          <a:p>
            <a:fld id="{B7D4160A-B398-445E-B430-7F2611F9565E}" type="slidenum">
              <a:rPr lang="en-US" smtClean="0"/>
              <a:pPr/>
              <a:t>11</a:t>
            </a:fld>
            <a:endParaRPr lang="en-US"/>
          </a:p>
        </p:txBody>
      </p:sp>
      <p:sp>
        <p:nvSpPr>
          <p:cNvPr id="3" name="Title 1">
            <a:extLst>
              <a:ext uri="{FF2B5EF4-FFF2-40B4-BE49-F238E27FC236}">
                <a16:creationId xmlns:a16="http://schemas.microsoft.com/office/drawing/2014/main" id="{4FAE7AFB-04A5-43AE-AFE2-FA6DA9E487B5}"/>
              </a:ext>
            </a:extLst>
          </p:cNvPr>
          <p:cNvSpPr txBox="1">
            <a:spLocks/>
          </p:cNvSpPr>
          <p:nvPr/>
        </p:nvSpPr>
        <p:spPr>
          <a:xfrm>
            <a:off x="457200" y="274638"/>
            <a:ext cx="8229600" cy="70699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latin typeface="Times New Roman" panose="02020603050405020304" pitchFamily="18" charset="0"/>
                <a:cs typeface="Times New Roman" panose="02020603050405020304" pitchFamily="18" charset="0"/>
              </a:rPr>
              <a:t>Tax Credits for Land Conservation Are Also Available</a:t>
            </a:r>
          </a:p>
        </p:txBody>
      </p:sp>
      <p:sp>
        <p:nvSpPr>
          <p:cNvPr id="4" name="Title 1">
            <a:extLst>
              <a:ext uri="{FF2B5EF4-FFF2-40B4-BE49-F238E27FC236}">
                <a16:creationId xmlns:a16="http://schemas.microsoft.com/office/drawing/2014/main" id="{F54FEB21-FF4B-4BF6-A942-B4E0F194F363}"/>
              </a:ext>
            </a:extLst>
          </p:cNvPr>
          <p:cNvSpPr txBox="1">
            <a:spLocks/>
          </p:cNvSpPr>
          <p:nvPr/>
        </p:nvSpPr>
        <p:spPr>
          <a:xfrm>
            <a:off x="381000" y="895798"/>
            <a:ext cx="8229600" cy="274638"/>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latin typeface="Times New Roman" panose="02020603050405020304" pitchFamily="18" charset="0"/>
                <a:cs typeface="Times New Roman" panose="02020603050405020304" pitchFamily="18" charset="0"/>
              </a:rPr>
              <a:t>Virginia Land Preservation Tax Credit</a:t>
            </a:r>
            <a:endParaRPr lang="en-US" sz="3200" dirty="0">
              <a:latin typeface="Times New Roman" panose="02020603050405020304" pitchFamily="18" charset="0"/>
              <a:cs typeface="Times New Roman" panose="02020603050405020304" pitchFamily="18" charset="0"/>
            </a:endParaRPr>
          </a:p>
        </p:txBody>
      </p:sp>
      <p:sp>
        <p:nvSpPr>
          <p:cNvPr id="5" name="Slide Number Placeholder 2">
            <a:extLst>
              <a:ext uri="{FF2B5EF4-FFF2-40B4-BE49-F238E27FC236}">
                <a16:creationId xmlns:a16="http://schemas.microsoft.com/office/drawing/2014/main" id="{979420B4-2EA5-4F19-BB8B-92F6CF496022}"/>
              </a:ext>
            </a:extLst>
          </p:cNvPr>
          <p:cNvSpPr txBox="1">
            <a:spLocks/>
          </p:cNvSpPr>
          <p:nvPr/>
        </p:nvSpPr>
        <p:spPr>
          <a:xfrm>
            <a:off x="6553200" y="6477000"/>
            <a:ext cx="2133600" cy="24447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11</a:t>
            </a:fld>
            <a:endParaRPr lang="en-US"/>
          </a:p>
        </p:txBody>
      </p:sp>
      <p:graphicFrame>
        <p:nvGraphicFramePr>
          <p:cNvPr id="6" name="Table 5">
            <a:extLst>
              <a:ext uri="{FF2B5EF4-FFF2-40B4-BE49-F238E27FC236}">
                <a16:creationId xmlns:a16="http://schemas.microsoft.com/office/drawing/2014/main" id="{57DCF39C-43DE-4F62-BF4C-D5720D300BD0}"/>
              </a:ext>
            </a:extLst>
          </p:cNvPr>
          <p:cNvGraphicFramePr>
            <a:graphicFrameLocks noGrp="1"/>
          </p:cNvGraphicFramePr>
          <p:nvPr>
            <p:extLst>
              <p:ext uri="{D42A27DB-BD31-4B8C-83A1-F6EECF244321}">
                <p14:modId xmlns:p14="http://schemas.microsoft.com/office/powerpoint/2010/main" val="3525808145"/>
              </p:ext>
            </p:extLst>
          </p:nvPr>
        </p:nvGraphicFramePr>
        <p:xfrm>
          <a:off x="474955" y="1249902"/>
          <a:ext cx="8229600" cy="4774383"/>
        </p:xfrm>
        <a:graphic>
          <a:graphicData uri="http://schemas.openxmlformats.org/drawingml/2006/table">
            <a:tbl>
              <a:tblPr firstRow="1" firstCol="1" bandRow="1">
                <a:tableStyleId>{5C22544A-7EE6-4342-B048-85BDC9FD1C3A}</a:tableStyleId>
              </a:tblPr>
              <a:tblGrid>
                <a:gridCol w="1437283">
                  <a:extLst>
                    <a:ext uri="{9D8B030D-6E8A-4147-A177-3AD203B41FA5}">
                      <a16:colId xmlns:a16="http://schemas.microsoft.com/office/drawing/2014/main" val="2698809271"/>
                    </a:ext>
                  </a:extLst>
                </a:gridCol>
                <a:gridCol w="1692284">
                  <a:extLst>
                    <a:ext uri="{9D8B030D-6E8A-4147-A177-3AD203B41FA5}">
                      <a16:colId xmlns:a16="http://schemas.microsoft.com/office/drawing/2014/main" val="3674658923"/>
                    </a:ext>
                  </a:extLst>
                </a:gridCol>
                <a:gridCol w="1460464">
                  <a:extLst>
                    <a:ext uri="{9D8B030D-6E8A-4147-A177-3AD203B41FA5}">
                      <a16:colId xmlns:a16="http://schemas.microsoft.com/office/drawing/2014/main" val="3376479710"/>
                    </a:ext>
                  </a:extLst>
                </a:gridCol>
                <a:gridCol w="1808194">
                  <a:extLst>
                    <a:ext uri="{9D8B030D-6E8A-4147-A177-3AD203B41FA5}">
                      <a16:colId xmlns:a16="http://schemas.microsoft.com/office/drawing/2014/main" val="1475351844"/>
                    </a:ext>
                  </a:extLst>
                </a:gridCol>
                <a:gridCol w="1831375">
                  <a:extLst>
                    <a:ext uri="{9D8B030D-6E8A-4147-A177-3AD203B41FA5}">
                      <a16:colId xmlns:a16="http://schemas.microsoft.com/office/drawing/2014/main" val="3052706194"/>
                    </a:ext>
                  </a:extLst>
                </a:gridCol>
              </a:tblGrid>
              <a:tr h="680427">
                <a:tc>
                  <a:txBody>
                    <a:bodyPr/>
                    <a:lstStyle/>
                    <a:p>
                      <a:pPr marL="0" marR="0" algn="ctr">
                        <a:lnSpc>
                          <a:spcPct val="107000"/>
                        </a:lnSpc>
                        <a:spcBef>
                          <a:spcPts val="0"/>
                        </a:spcBef>
                        <a:spcAft>
                          <a:spcPts val="0"/>
                        </a:spcAft>
                      </a:pPr>
                      <a:r>
                        <a:rPr lang="en-US" sz="1600" u="sng" dirty="0">
                          <a:effectLst/>
                          <a:latin typeface="Times New Roman" panose="02020603050405020304" pitchFamily="18" charset="0"/>
                          <a:cs typeface="Times New Roman" panose="02020603050405020304" pitchFamily="18" charset="0"/>
                        </a:rPr>
                        <a:t>Year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u="sng" dirty="0">
                          <a:effectLst/>
                          <a:latin typeface="Times New Roman" panose="02020603050405020304" pitchFamily="18" charset="0"/>
                          <a:cs typeface="Times New Roman" panose="02020603050405020304" pitchFamily="18" charset="0"/>
                        </a:rPr>
                        <a:t># of Credits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u="sng" dirty="0">
                          <a:effectLst/>
                          <a:latin typeface="Times New Roman" panose="02020603050405020304" pitchFamily="18" charset="0"/>
                          <a:cs typeface="Times New Roman" panose="02020603050405020304" pitchFamily="18" charset="0"/>
                        </a:rPr>
                        <a:t># of Acres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Tax Credits </a:t>
                      </a:r>
                      <a:r>
                        <a:rPr lang="en-US" sz="1600" u="sng" dirty="0">
                          <a:effectLst/>
                          <a:latin typeface="Times New Roman" panose="02020603050405020304" pitchFamily="18" charset="0"/>
                          <a:cs typeface="Times New Roman" panose="02020603050405020304" pitchFamily="18" charset="0"/>
                        </a:rPr>
                        <a:t>Allocated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Tax Credits </a:t>
                      </a:r>
                      <a:r>
                        <a:rPr lang="en-US" sz="1600" u="sng">
                          <a:effectLst/>
                          <a:latin typeface="Times New Roman" panose="02020603050405020304" pitchFamily="18" charset="0"/>
                          <a:cs typeface="Times New Roman" panose="02020603050405020304" pitchFamily="18" charset="0"/>
                        </a:rPr>
                        <a:t>Claimed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2761229744"/>
                  </a:ext>
                </a:extLst>
              </a:tr>
              <a:tr h="341163">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2000-06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1,557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295,070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$736,837,981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$426,832,755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38942277"/>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2007-08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478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119,504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$202,287,081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$236,858,621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4239282192"/>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2009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228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63,409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$106,647,006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$85,153,370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671164226"/>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2010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146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38,551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$106,845,000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$131,579,152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1230643371"/>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2011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367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75,025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$108,424,000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$118,426,367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466120603"/>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2012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228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45,329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$64,090,780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$95,100,354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388619911"/>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2013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234</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64,909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$78,882,596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$69,991,847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2874488076"/>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2014</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136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31,428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$55,648,387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$70,796,521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279284292"/>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2015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182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42,362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$48,625,672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$67,898,333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565015674"/>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2016*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163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30,983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$58,475,935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$70,366,846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828359933"/>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2017*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u="sng">
                          <a:effectLst/>
                          <a:latin typeface="Times New Roman" panose="02020603050405020304" pitchFamily="18" charset="0"/>
                          <a:cs typeface="Times New Roman" panose="02020603050405020304" pitchFamily="18" charset="0"/>
                        </a:rPr>
                        <a:t>31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u="sng">
                          <a:effectLst/>
                          <a:latin typeface="Times New Roman" panose="02020603050405020304" pitchFamily="18" charset="0"/>
                          <a:cs typeface="Times New Roman" panose="02020603050405020304" pitchFamily="18" charset="0"/>
                        </a:rPr>
                        <a:t>7,216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u="sng">
                          <a:effectLst/>
                          <a:latin typeface="Times New Roman" panose="02020603050405020304" pitchFamily="18" charset="0"/>
                          <a:cs typeface="Times New Roman" panose="02020603050405020304" pitchFamily="18" charset="0"/>
                        </a:rPr>
                        <a:t>$7,865,915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a:lnSpc>
                          <a:spcPct val="107000"/>
                        </a:lnSpc>
                      </a:pPr>
                      <a:endParaRPr lang="en-US" sz="1600" dirty="0">
                        <a:effectLst/>
                        <a:latin typeface="Times New Roman" panose="02020603050405020304" pitchFamily="18"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3696670364"/>
                  </a:ext>
                </a:extLst>
              </a:tr>
              <a:tr h="341163">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Total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3,750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813,786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a:effectLst/>
                          <a:latin typeface="Times New Roman" panose="02020603050405020304" pitchFamily="18" charset="0"/>
                          <a:cs typeface="Times New Roman" panose="02020603050405020304" pitchFamily="18" charset="0"/>
                        </a:rPr>
                        <a:t>1,574,630,353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$1,373,004,166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834026704"/>
                  </a:ext>
                </a:extLst>
              </a:tr>
            </a:tbl>
          </a:graphicData>
        </a:graphic>
      </p:graphicFrame>
      <p:sp>
        <p:nvSpPr>
          <p:cNvPr id="7" name="Rectangle 6">
            <a:extLst>
              <a:ext uri="{FF2B5EF4-FFF2-40B4-BE49-F238E27FC236}">
                <a16:creationId xmlns:a16="http://schemas.microsoft.com/office/drawing/2014/main" id="{E58B6C4F-11C3-47A2-9A0C-A74F5E5EE998}"/>
              </a:ext>
            </a:extLst>
          </p:cNvPr>
          <p:cNvSpPr/>
          <p:nvPr/>
        </p:nvSpPr>
        <p:spPr>
          <a:xfrm>
            <a:off x="457200" y="6199127"/>
            <a:ext cx="7772400" cy="400110"/>
          </a:xfrm>
          <a:prstGeom prst="rect">
            <a:avLst/>
          </a:prstGeom>
        </p:spPr>
        <p:txBody>
          <a:bodyPr wrap="square">
            <a:spAutoFit/>
          </a:bodyPr>
          <a:lstStyle/>
          <a:p>
            <a:r>
              <a:rPr lang="en-US" sz="1000" dirty="0">
                <a:latin typeface="Times New Roman" panose="02020603050405020304" pitchFamily="18" charset="0"/>
                <a:ea typeface="Calibri" panose="020F0502020204030204" pitchFamily="34" charset="0"/>
                <a:cs typeface="Times New Roman" panose="02020603050405020304" pitchFamily="18" charset="0"/>
              </a:rPr>
              <a:t>* Partial year data.  Tax credits are allocated and claimed on a calendar year basis rather than a fiscal year.</a:t>
            </a:r>
          </a:p>
          <a:p>
            <a:r>
              <a:rPr lang="en-US" sz="1000" i="1" dirty="0">
                <a:latin typeface="Times New Roman" panose="02020603050405020304" pitchFamily="18" charset="0"/>
                <a:ea typeface="Calibri" panose="020F0502020204030204" pitchFamily="34" charset="0"/>
                <a:cs typeface="Times New Roman" panose="02020603050405020304" pitchFamily="18" charset="0"/>
              </a:rPr>
              <a:t>Source:  Larry Durbin, Assistant Tax Commissioner, Va Dept. of Taxation, May 24, 2017</a:t>
            </a:r>
            <a:endParaRPr lang="en-US" sz="1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296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EB76B-A320-44D4-9207-AD5ED4FE907C}"/>
              </a:ext>
            </a:extLst>
          </p:cNvPr>
          <p:cNvSpPr>
            <a:spLocks noGrp="1"/>
          </p:cNvSpPr>
          <p:nvPr>
            <p:ph type="title"/>
          </p:nvPr>
        </p:nvSpPr>
        <p:spPr>
          <a:xfrm>
            <a:off x="457200" y="274638"/>
            <a:ext cx="8229600" cy="868362"/>
          </a:xfrm>
        </p:spPr>
        <p:txBody>
          <a:bodyPr>
            <a:noAutofit/>
          </a:bodyPr>
          <a:lstStyle/>
          <a:p>
            <a:r>
              <a:rPr lang="en-US" sz="3200" dirty="0">
                <a:latin typeface="Times New Roman" panose="02020603050405020304" pitchFamily="18" charset="0"/>
                <a:cs typeface="Times New Roman" panose="02020603050405020304" pitchFamily="18" charset="0"/>
              </a:rPr>
              <a:t>How Does Virginia NR Funding Compare to </a:t>
            </a:r>
            <a:r>
              <a:rPr lang="en-US" sz="3200" dirty="0" err="1">
                <a:latin typeface="Times New Roman" panose="02020603050405020304" pitchFamily="18" charset="0"/>
                <a:cs typeface="Times New Roman" panose="02020603050405020304" pitchFamily="18" charset="0"/>
              </a:rPr>
              <a:t>Virginia</a:t>
            </a:r>
            <a:r>
              <a:rPr lang="en-US" sz="3200" i="1" dirty="0" err="1">
                <a:latin typeface="Times New Roman" panose="02020603050405020304" pitchFamily="18" charset="0"/>
                <a:cs typeface="Times New Roman" panose="02020603050405020304" pitchFamily="18" charset="0"/>
              </a:rPr>
              <a:t>forever</a:t>
            </a:r>
            <a:r>
              <a:rPr lang="en-US" sz="3200" dirty="0">
                <a:latin typeface="Times New Roman" panose="02020603050405020304" pitchFamily="18" charset="0"/>
                <a:cs typeface="Times New Roman" panose="02020603050405020304" pitchFamily="18" charset="0"/>
              </a:rPr>
              <a:t> Goals?</a:t>
            </a:r>
          </a:p>
        </p:txBody>
      </p:sp>
      <p:sp>
        <p:nvSpPr>
          <p:cNvPr id="3" name="Content Placeholder 2">
            <a:extLst>
              <a:ext uri="{FF2B5EF4-FFF2-40B4-BE49-F238E27FC236}">
                <a16:creationId xmlns:a16="http://schemas.microsoft.com/office/drawing/2014/main" id="{0878EEF4-DAF6-4078-93DC-6EE69F04E3AD}"/>
              </a:ext>
            </a:extLst>
          </p:cNvPr>
          <p:cNvSpPr>
            <a:spLocks noGrp="1"/>
          </p:cNvSpPr>
          <p:nvPr>
            <p:ph idx="1"/>
          </p:nvPr>
        </p:nvSpPr>
        <p:spPr>
          <a:xfrm>
            <a:off x="457200" y="1447800"/>
            <a:ext cx="8229600" cy="4678363"/>
          </a:xfrm>
        </p:spPr>
        <p:txBody>
          <a:bodyPr>
            <a:normAutofit/>
          </a:bodyPr>
          <a:lstStyle/>
          <a:p>
            <a:pPr marL="0" indent="0">
              <a:buNone/>
            </a:pPr>
            <a:r>
              <a:rPr lang="en-US" sz="1400" b="1" dirty="0" err="1">
                <a:latin typeface="Times New Roman" panose="02020603050405020304" pitchFamily="18" charset="0"/>
                <a:cs typeface="Times New Roman" panose="02020603050405020304" pitchFamily="18" charset="0"/>
              </a:rPr>
              <a:t>Virginia</a:t>
            </a:r>
            <a:r>
              <a:rPr lang="en-US" sz="1400" b="1" i="1" dirty="0" err="1">
                <a:latin typeface="Times New Roman" panose="02020603050405020304" pitchFamily="18" charset="0"/>
                <a:cs typeface="Times New Roman" panose="02020603050405020304" pitchFamily="18" charset="0"/>
              </a:rPr>
              <a:t>forever’s</a:t>
            </a:r>
            <a:r>
              <a:rPr lang="en-US" sz="1400" b="1" dirty="0">
                <a:latin typeface="Times New Roman" panose="02020603050405020304" pitchFamily="18" charset="0"/>
                <a:cs typeface="Times New Roman" panose="02020603050405020304" pitchFamily="18" charset="0"/>
              </a:rPr>
              <a:t> Five-Year Plan 2015-2019:</a:t>
            </a:r>
          </a:p>
          <a:p>
            <a:r>
              <a:rPr lang="en-US" sz="1400" dirty="0">
                <a:latin typeface="Times New Roman" panose="02020603050405020304" pitchFamily="18" charset="0"/>
                <a:cs typeface="Times New Roman" panose="02020603050405020304" pitchFamily="18" charset="0"/>
              </a:rPr>
              <a:t>$833,785,000 state investment to meet land conservation goals.</a:t>
            </a:r>
          </a:p>
          <a:p>
            <a:r>
              <a:rPr lang="en-US" sz="1400" dirty="0">
                <a:latin typeface="Times New Roman" panose="02020603050405020304" pitchFamily="18" charset="0"/>
                <a:cs typeface="Times New Roman" panose="02020603050405020304" pitchFamily="18" charset="0"/>
              </a:rPr>
              <a:t>$805,000,000 state investment to meet water quality, wastewater, </a:t>
            </a:r>
            <a:r>
              <a:rPr lang="en-US" sz="1400" dirty="0" err="1">
                <a:latin typeface="Times New Roman" panose="02020603050405020304" pitchFamily="18" charset="0"/>
                <a:cs typeface="Times New Roman" panose="02020603050405020304" pitchFamily="18" charset="0"/>
              </a:rPr>
              <a:t>stormwater</a:t>
            </a:r>
            <a:r>
              <a:rPr lang="en-US" sz="1400" dirty="0">
                <a:latin typeface="Times New Roman" panose="02020603050405020304" pitchFamily="18" charset="0"/>
                <a:cs typeface="Times New Roman" panose="02020603050405020304" pitchFamily="18" charset="0"/>
              </a:rPr>
              <a:t>, and agriculture BMP improvement goals.</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400" b="1" dirty="0">
                <a:latin typeface="Times New Roman" panose="02020603050405020304" pitchFamily="18" charset="0"/>
                <a:cs typeface="Times New Roman" panose="02020603050405020304" pitchFamily="18" charset="0"/>
              </a:rPr>
              <a:t>Current State FY 2015-2019 Funding Policies:</a:t>
            </a:r>
          </a:p>
          <a:p>
            <a:r>
              <a:rPr lang="en-US" sz="1400" dirty="0">
                <a:latin typeface="Times New Roman" panose="02020603050405020304" pitchFamily="18" charset="0"/>
                <a:cs typeface="Times New Roman" panose="02020603050405020304" pitchFamily="18" charset="0"/>
              </a:rPr>
              <a:t>$410 million appropriated/tax credits for land conservation (mainly Land Preservation Tax Credits). </a:t>
            </a:r>
            <a:r>
              <a:rPr lang="en-US" sz="1400" i="1" dirty="0">
                <a:latin typeface="Times New Roman" panose="02020603050405020304" pitchFamily="18" charset="0"/>
                <a:cs typeface="Times New Roman" panose="02020603050405020304" pitchFamily="18" charset="0"/>
              </a:rPr>
              <a:t>House budget cuts VLCF GF budget by $4.5 mil. in FY 2019, Senate budget cuts VLCF $3 mil. each year. </a:t>
            </a:r>
          </a:p>
          <a:p>
            <a:pPr marL="571500" lvl="1" indent="-171450">
              <a:buFontTx/>
              <a:buChar char="-"/>
            </a:pPr>
            <a:r>
              <a:rPr lang="en-US" sz="1400" dirty="0">
                <a:latin typeface="Times New Roman" panose="02020603050405020304" pitchFamily="18" charset="0"/>
                <a:cs typeface="Times New Roman" panose="02020603050405020304" pitchFamily="18" charset="0"/>
              </a:rPr>
              <a:t>Assumes $75 million in each fiscal year 2017-19 for the land preservation tax credit.</a:t>
            </a:r>
          </a:p>
          <a:p>
            <a:pPr marL="571500" lvl="1" indent="-171450">
              <a:buFontTx/>
              <a:buChar char="-"/>
            </a:pPr>
            <a:r>
              <a:rPr lang="en-US" sz="1400" dirty="0" err="1">
                <a:latin typeface="Times New Roman" panose="02020603050405020304" pitchFamily="18" charset="0"/>
                <a:cs typeface="Times New Roman" panose="02020603050405020304" pitchFamily="18" charset="0"/>
              </a:rPr>
              <a:t>Virginia</a:t>
            </a:r>
            <a:r>
              <a:rPr lang="en-US" sz="1400" i="1" dirty="0" err="1">
                <a:latin typeface="Times New Roman" panose="02020603050405020304" pitchFamily="18" charset="0"/>
                <a:cs typeface="Times New Roman" panose="02020603050405020304" pitchFamily="18" charset="0"/>
              </a:rPr>
              <a:t>forever’s</a:t>
            </a:r>
            <a:r>
              <a:rPr lang="en-US" sz="1400" dirty="0">
                <a:latin typeface="Times New Roman" panose="02020603050405020304" pitchFamily="18" charset="0"/>
                <a:cs typeface="Times New Roman" panose="02020603050405020304" pitchFamily="18" charset="0"/>
              </a:rPr>
              <a:t> Five-Year Plan for </a:t>
            </a:r>
            <a:r>
              <a:rPr lang="en-US" sz="1400" b="1" dirty="0">
                <a:latin typeface="Times New Roman" panose="02020603050405020304" pitchFamily="18" charset="0"/>
                <a:cs typeface="Times New Roman" panose="02020603050405020304" pitchFamily="18" charset="0"/>
              </a:rPr>
              <a:t>land conservation underfunded by at least $423 million</a:t>
            </a:r>
            <a:r>
              <a:rPr lang="en-US" sz="1400" dirty="0">
                <a:latin typeface="Times New Roman" panose="02020603050405020304" pitchFamily="18" charset="0"/>
                <a:cs typeface="Times New Roman" panose="02020603050405020304" pitchFamily="18" charset="0"/>
              </a:rPr>
              <a:t>.</a:t>
            </a:r>
          </a:p>
          <a:p>
            <a:pPr marL="400050" lvl="1" indent="0">
              <a:buNone/>
            </a:pPr>
            <a:endParaRPr lang="en-US" sz="8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$545 million appropriated for water quality and agriculture BMP.  </a:t>
            </a:r>
          </a:p>
          <a:p>
            <a:pPr marL="571500" lvl="1" indent="-171450">
              <a:buFontTx/>
              <a:buChar char="-"/>
            </a:pPr>
            <a:r>
              <a:rPr lang="en-US" sz="1400" dirty="0">
                <a:latin typeface="Times New Roman" panose="02020603050405020304" pitchFamily="18" charset="0"/>
                <a:cs typeface="Times New Roman" panose="02020603050405020304" pitchFamily="18" charset="0"/>
              </a:rPr>
              <a:t>Assumes $106 million in wastewater bonds, $75 million in combined sewer overflow bonds for Richmond and Lynchburg cities, and the $35 million for the </a:t>
            </a:r>
            <a:r>
              <a:rPr lang="en-US" sz="1400" dirty="0" err="1">
                <a:latin typeface="Times New Roman" panose="02020603050405020304" pitchFamily="18" charset="0"/>
                <a:cs typeface="Times New Roman" panose="02020603050405020304" pitchFamily="18" charset="0"/>
              </a:rPr>
              <a:t>Stormwater</a:t>
            </a:r>
            <a:r>
              <a:rPr lang="en-US" sz="1400" dirty="0">
                <a:latin typeface="Times New Roman" panose="02020603050405020304" pitchFamily="18" charset="0"/>
                <a:cs typeface="Times New Roman" panose="02020603050405020304" pitchFamily="18" charset="0"/>
              </a:rPr>
              <a:t> Local Assistance Fund (SLAF) authorized in the 2014 Session, plus $20 mil. for CSO bonds (FY 19) are included as issued in 2015-19.</a:t>
            </a:r>
          </a:p>
          <a:p>
            <a:pPr marL="571500" lvl="1" indent="-171450">
              <a:buFontTx/>
              <a:buChar char="-"/>
            </a:pPr>
            <a:r>
              <a:rPr lang="en-US" sz="1400" dirty="0">
                <a:latin typeface="Times New Roman" panose="02020603050405020304" pitchFamily="18" charset="0"/>
                <a:cs typeface="Times New Roman" panose="02020603050405020304" pitchFamily="18" charset="0"/>
              </a:rPr>
              <a:t>Assumes current trends in the state match for the Clean Water Revolving Fund and $10 million in recordation fees allocated for agriculture BMP’s in FY 2019. Also includes the recently announced $22.5 million in Part A and B FY 2019 deposits to the Water Quality Improvement Fund (WQIF) as a result of the FY 2017 revenue and balance surplus and $1 mil. per year in Ag BMP tax credits.  </a:t>
            </a:r>
          </a:p>
          <a:p>
            <a:pPr marL="571500" lvl="1" indent="-171450">
              <a:buFontTx/>
              <a:buChar char="-"/>
            </a:pPr>
            <a:r>
              <a:rPr lang="en-US" sz="1400" dirty="0" err="1">
                <a:latin typeface="Times New Roman" panose="02020603050405020304" pitchFamily="18" charset="0"/>
                <a:cs typeface="Times New Roman" panose="02020603050405020304" pitchFamily="18" charset="0"/>
              </a:rPr>
              <a:t>Virginia</a:t>
            </a:r>
            <a:r>
              <a:rPr lang="en-US" sz="1400" i="1" dirty="0" err="1">
                <a:latin typeface="Times New Roman" panose="02020603050405020304" pitchFamily="18" charset="0"/>
                <a:cs typeface="Times New Roman" panose="02020603050405020304" pitchFamily="18" charset="0"/>
              </a:rPr>
              <a:t>forever’s</a:t>
            </a:r>
            <a:r>
              <a:rPr lang="en-US" sz="1400" dirty="0">
                <a:latin typeface="Times New Roman" panose="02020603050405020304" pitchFamily="18" charset="0"/>
                <a:cs typeface="Times New Roman" panose="02020603050405020304" pitchFamily="18" charset="0"/>
              </a:rPr>
              <a:t> Five-Year Plan for </a:t>
            </a:r>
            <a:r>
              <a:rPr lang="en-US" sz="1400" b="1" dirty="0">
                <a:latin typeface="Times New Roman" panose="02020603050405020304" pitchFamily="18" charset="0"/>
                <a:cs typeface="Times New Roman" panose="02020603050405020304" pitchFamily="18" charset="0"/>
              </a:rPr>
              <a:t>water quality underfunded by $260 million</a:t>
            </a:r>
            <a:r>
              <a:rPr lang="en-US" sz="140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0BBBE775-1A17-483C-9031-6A21E86E2DA9}"/>
              </a:ext>
            </a:extLst>
          </p:cNvPr>
          <p:cNvSpPr>
            <a:spLocks noGrp="1"/>
          </p:cNvSpPr>
          <p:nvPr>
            <p:ph type="sldNum" sz="quarter" idx="12"/>
          </p:nvPr>
        </p:nvSpPr>
        <p:spPr/>
        <p:txBody>
          <a:bodyPr/>
          <a:lstStyle/>
          <a:p>
            <a:fld id="{B7D4160A-B398-445E-B430-7F2611F9565E}" type="slidenum">
              <a:rPr lang="en-US" smtClean="0"/>
              <a:pPr/>
              <a:t>12</a:t>
            </a:fld>
            <a:endParaRPr lang="en-US"/>
          </a:p>
        </p:txBody>
      </p:sp>
    </p:spTree>
    <p:extLst>
      <p:ext uri="{BB962C8B-B14F-4D97-AF65-F5344CB8AC3E}">
        <p14:creationId xmlns:p14="http://schemas.microsoft.com/office/powerpoint/2010/main" val="1832012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9218-7BD2-447D-A4DD-55AF4699647D}"/>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U.S. Census Bureau Data Ranks Virginia Near the Bottom in Natural Resource Spending</a:t>
            </a:r>
          </a:p>
        </p:txBody>
      </p:sp>
      <p:sp>
        <p:nvSpPr>
          <p:cNvPr id="3" name="Slide Number Placeholder 2">
            <a:extLst>
              <a:ext uri="{FF2B5EF4-FFF2-40B4-BE49-F238E27FC236}">
                <a16:creationId xmlns:a16="http://schemas.microsoft.com/office/drawing/2014/main" id="{DF34330F-0227-4DFE-AD2E-C46F9DFBAA0D}"/>
              </a:ext>
            </a:extLst>
          </p:cNvPr>
          <p:cNvSpPr>
            <a:spLocks noGrp="1"/>
          </p:cNvSpPr>
          <p:nvPr>
            <p:ph type="sldNum" sz="quarter" idx="12"/>
          </p:nvPr>
        </p:nvSpPr>
        <p:spPr/>
        <p:txBody>
          <a:bodyPr/>
          <a:lstStyle/>
          <a:p>
            <a:fld id="{B7D4160A-B398-445E-B430-7F2611F9565E}" type="slidenum">
              <a:rPr lang="en-US" smtClean="0"/>
              <a:pPr/>
              <a:t>13</a:t>
            </a:fld>
            <a:endParaRPr lang="en-US"/>
          </a:p>
        </p:txBody>
      </p:sp>
      <p:pic>
        <p:nvPicPr>
          <p:cNvPr id="4" name="Picture 3">
            <a:extLst>
              <a:ext uri="{FF2B5EF4-FFF2-40B4-BE49-F238E27FC236}">
                <a16:creationId xmlns:a16="http://schemas.microsoft.com/office/drawing/2014/main" id="{A4099EE0-7E56-498C-9F64-CF88F5D4DBE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17638"/>
            <a:ext cx="8229600" cy="4830762"/>
          </a:xfrm>
          <a:prstGeom prst="rect">
            <a:avLst/>
          </a:prstGeom>
          <a:noFill/>
        </p:spPr>
      </p:pic>
    </p:spTree>
    <p:extLst>
      <p:ext uri="{BB962C8B-B14F-4D97-AF65-F5344CB8AC3E}">
        <p14:creationId xmlns:p14="http://schemas.microsoft.com/office/powerpoint/2010/main" val="246686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38323-F30E-4CE5-A5E3-10CD42E697C4}"/>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U.S. Census Bureau Data Ranks Virginia Much Lower than our Surrounding States</a:t>
            </a:r>
            <a:endParaRPr lang="en-US" sz="3200" dirty="0"/>
          </a:p>
        </p:txBody>
      </p:sp>
      <p:sp>
        <p:nvSpPr>
          <p:cNvPr id="3" name="Slide Number Placeholder 2">
            <a:extLst>
              <a:ext uri="{FF2B5EF4-FFF2-40B4-BE49-F238E27FC236}">
                <a16:creationId xmlns:a16="http://schemas.microsoft.com/office/drawing/2014/main" id="{10890F64-8511-495D-ACDE-7ACEF451B202}"/>
              </a:ext>
            </a:extLst>
          </p:cNvPr>
          <p:cNvSpPr>
            <a:spLocks noGrp="1"/>
          </p:cNvSpPr>
          <p:nvPr>
            <p:ph type="sldNum" sz="quarter" idx="12"/>
          </p:nvPr>
        </p:nvSpPr>
        <p:spPr/>
        <p:txBody>
          <a:bodyPr/>
          <a:lstStyle/>
          <a:p>
            <a:fld id="{B7D4160A-B398-445E-B430-7F2611F9565E}" type="slidenum">
              <a:rPr lang="en-US" smtClean="0"/>
              <a:pPr/>
              <a:t>14</a:t>
            </a:fld>
            <a:endParaRPr lang="en-US"/>
          </a:p>
        </p:txBody>
      </p:sp>
      <p:pic>
        <p:nvPicPr>
          <p:cNvPr id="4" name="Picture 3">
            <a:extLst>
              <a:ext uri="{FF2B5EF4-FFF2-40B4-BE49-F238E27FC236}">
                <a16:creationId xmlns:a16="http://schemas.microsoft.com/office/drawing/2014/main" id="{21FFF91F-8F84-408F-9FE8-074F2AE160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00200"/>
            <a:ext cx="6705600" cy="4343400"/>
          </a:xfrm>
          <a:prstGeom prst="rect">
            <a:avLst/>
          </a:prstGeom>
          <a:noFill/>
          <a:ln>
            <a:noFill/>
          </a:ln>
        </p:spPr>
      </p:pic>
    </p:spTree>
    <p:extLst>
      <p:ext uri="{BB962C8B-B14F-4D97-AF65-F5344CB8AC3E}">
        <p14:creationId xmlns:p14="http://schemas.microsoft.com/office/powerpoint/2010/main" val="305683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D8204-F9E7-4F1F-8105-E08DF9FBDFDF}"/>
              </a:ext>
            </a:extLst>
          </p:cNvPr>
          <p:cNvSpPr>
            <a:spLocks noGrp="1"/>
          </p:cNvSpPr>
          <p:nvPr>
            <p:ph type="title"/>
          </p:nvPr>
        </p:nvSpPr>
        <p:spPr>
          <a:xfrm>
            <a:off x="457200" y="274638"/>
            <a:ext cx="8229600" cy="835223"/>
          </a:xfrm>
        </p:spPr>
        <p:txBody>
          <a:bodyPr>
            <a:normAutofit fontScale="90000"/>
          </a:bodyPr>
          <a:lstStyle/>
          <a:p>
            <a:r>
              <a:rPr lang="en-US" sz="2800" dirty="0">
                <a:latin typeface="Times New Roman" panose="02020603050405020304" pitchFamily="18" charset="0"/>
                <a:cs typeface="Times New Roman" panose="02020603050405020304" pitchFamily="18" charset="0"/>
              </a:rPr>
              <a:t>According to ECOS*, Virginia Ranks in the Middle for Environmental Regulatory Agency Spending</a:t>
            </a:r>
          </a:p>
        </p:txBody>
      </p:sp>
      <p:sp>
        <p:nvSpPr>
          <p:cNvPr id="3" name="Slide Number Placeholder 2">
            <a:extLst>
              <a:ext uri="{FF2B5EF4-FFF2-40B4-BE49-F238E27FC236}">
                <a16:creationId xmlns:a16="http://schemas.microsoft.com/office/drawing/2014/main" id="{D83AF2AF-75E2-4515-8297-4275AA14B1CB}"/>
              </a:ext>
            </a:extLst>
          </p:cNvPr>
          <p:cNvSpPr>
            <a:spLocks noGrp="1"/>
          </p:cNvSpPr>
          <p:nvPr>
            <p:ph type="sldNum" sz="quarter" idx="12"/>
          </p:nvPr>
        </p:nvSpPr>
        <p:spPr/>
        <p:txBody>
          <a:bodyPr/>
          <a:lstStyle/>
          <a:p>
            <a:fld id="{B7D4160A-B398-445E-B430-7F2611F9565E}" type="slidenum">
              <a:rPr lang="en-US" smtClean="0"/>
              <a:pPr/>
              <a:t>15</a:t>
            </a:fld>
            <a:endParaRPr lang="en-US"/>
          </a:p>
        </p:txBody>
      </p:sp>
      <p:pic>
        <p:nvPicPr>
          <p:cNvPr id="4" name="Picture 3">
            <a:extLst>
              <a:ext uri="{FF2B5EF4-FFF2-40B4-BE49-F238E27FC236}">
                <a16:creationId xmlns:a16="http://schemas.microsoft.com/office/drawing/2014/main" id="{F1CC3C0C-DF1C-488F-89B9-D4CB1EAC93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09861"/>
            <a:ext cx="8229600" cy="5244903"/>
          </a:xfrm>
          <a:prstGeom prst="rect">
            <a:avLst/>
          </a:prstGeom>
          <a:noFill/>
        </p:spPr>
      </p:pic>
      <p:sp>
        <p:nvSpPr>
          <p:cNvPr id="5" name="TextBox 4">
            <a:extLst>
              <a:ext uri="{FF2B5EF4-FFF2-40B4-BE49-F238E27FC236}">
                <a16:creationId xmlns:a16="http://schemas.microsoft.com/office/drawing/2014/main" id="{EE65C9CC-76DF-486C-9FBF-48E4DAE2B92B}"/>
              </a:ext>
            </a:extLst>
          </p:cNvPr>
          <p:cNvSpPr txBox="1"/>
          <p:nvPr/>
        </p:nvSpPr>
        <p:spPr>
          <a:xfrm>
            <a:off x="685800" y="6354764"/>
            <a:ext cx="2906565"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 Environmental Council of the States</a:t>
            </a:r>
          </a:p>
        </p:txBody>
      </p:sp>
    </p:spTree>
    <p:extLst>
      <p:ext uri="{BB962C8B-B14F-4D97-AF65-F5344CB8AC3E}">
        <p14:creationId xmlns:p14="http://schemas.microsoft.com/office/powerpoint/2010/main" val="3405815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858C4-7A46-4308-BCA7-45A5AA6E27A3}"/>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VA Environmental Regulatory Spending is Less than Other Chesapeake Bay States</a:t>
            </a:r>
          </a:p>
        </p:txBody>
      </p:sp>
      <p:sp>
        <p:nvSpPr>
          <p:cNvPr id="3" name="Slide Number Placeholder 2">
            <a:extLst>
              <a:ext uri="{FF2B5EF4-FFF2-40B4-BE49-F238E27FC236}">
                <a16:creationId xmlns:a16="http://schemas.microsoft.com/office/drawing/2014/main" id="{53E2095B-0502-42E6-9ED1-8C31F5AFF282}"/>
              </a:ext>
            </a:extLst>
          </p:cNvPr>
          <p:cNvSpPr>
            <a:spLocks noGrp="1"/>
          </p:cNvSpPr>
          <p:nvPr>
            <p:ph type="sldNum" sz="quarter" idx="12"/>
          </p:nvPr>
        </p:nvSpPr>
        <p:spPr/>
        <p:txBody>
          <a:bodyPr/>
          <a:lstStyle/>
          <a:p>
            <a:fld id="{B7D4160A-B398-445E-B430-7F2611F9565E}" type="slidenum">
              <a:rPr lang="en-US" smtClean="0"/>
              <a:pPr/>
              <a:t>16</a:t>
            </a:fld>
            <a:endParaRPr lang="en-US"/>
          </a:p>
        </p:txBody>
      </p:sp>
      <p:pic>
        <p:nvPicPr>
          <p:cNvPr id="4" name="Picture 3">
            <a:extLst>
              <a:ext uri="{FF2B5EF4-FFF2-40B4-BE49-F238E27FC236}">
                <a16:creationId xmlns:a16="http://schemas.microsoft.com/office/drawing/2014/main" id="{25F1A8A5-2842-484C-B5DC-6D45731B018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0"/>
            <a:ext cx="7010400" cy="3810000"/>
          </a:xfrm>
          <a:prstGeom prst="rect">
            <a:avLst/>
          </a:prstGeom>
          <a:noFill/>
          <a:ln>
            <a:noFill/>
          </a:ln>
        </p:spPr>
      </p:pic>
    </p:spTree>
    <p:extLst>
      <p:ext uri="{BB962C8B-B14F-4D97-AF65-F5344CB8AC3E}">
        <p14:creationId xmlns:p14="http://schemas.microsoft.com/office/powerpoint/2010/main" val="1759773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9A870-8D5F-4070-917D-5FFB904958DA}"/>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Maryland is the Leader in Spending</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for Chesapeake Bay Restoration</a:t>
            </a:r>
          </a:p>
        </p:txBody>
      </p:sp>
      <p:sp>
        <p:nvSpPr>
          <p:cNvPr id="3" name="Slide Number Placeholder 2">
            <a:extLst>
              <a:ext uri="{FF2B5EF4-FFF2-40B4-BE49-F238E27FC236}">
                <a16:creationId xmlns:a16="http://schemas.microsoft.com/office/drawing/2014/main" id="{050B41D7-E055-4134-ABA3-1C5A3C6D9CA3}"/>
              </a:ext>
            </a:extLst>
          </p:cNvPr>
          <p:cNvSpPr>
            <a:spLocks noGrp="1"/>
          </p:cNvSpPr>
          <p:nvPr>
            <p:ph type="sldNum" sz="quarter" idx="12"/>
          </p:nvPr>
        </p:nvSpPr>
        <p:spPr/>
        <p:txBody>
          <a:bodyPr/>
          <a:lstStyle/>
          <a:p>
            <a:fld id="{B7D4160A-B398-445E-B430-7F2611F9565E}" type="slidenum">
              <a:rPr lang="en-US" smtClean="0"/>
              <a:pPr/>
              <a:t>17</a:t>
            </a:fld>
            <a:endParaRPr lang="en-US"/>
          </a:p>
        </p:txBody>
      </p:sp>
      <p:graphicFrame>
        <p:nvGraphicFramePr>
          <p:cNvPr id="5" name="Table 4">
            <a:extLst>
              <a:ext uri="{FF2B5EF4-FFF2-40B4-BE49-F238E27FC236}">
                <a16:creationId xmlns:a16="http://schemas.microsoft.com/office/drawing/2014/main" id="{D2D5BA60-EB36-465A-A968-D28ABFA7765E}"/>
              </a:ext>
            </a:extLst>
          </p:cNvPr>
          <p:cNvGraphicFramePr>
            <a:graphicFrameLocks noGrp="1"/>
          </p:cNvGraphicFramePr>
          <p:nvPr>
            <p:extLst>
              <p:ext uri="{D42A27DB-BD31-4B8C-83A1-F6EECF244321}">
                <p14:modId xmlns:p14="http://schemas.microsoft.com/office/powerpoint/2010/main" val="3557775631"/>
              </p:ext>
            </p:extLst>
          </p:nvPr>
        </p:nvGraphicFramePr>
        <p:xfrm>
          <a:off x="762000" y="1905000"/>
          <a:ext cx="7696200" cy="3505199"/>
        </p:xfrm>
        <a:graphic>
          <a:graphicData uri="http://schemas.openxmlformats.org/drawingml/2006/table">
            <a:tbl>
              <a:tblPr>
                <a:tableStyleId>{5C22544A-7EE6-4342-B048-85BDC9FD1C3A}</a:tableStyleId>
              </a:tblPr>
              <a:tblGrid>
                <a:gridCol w="2417580">
                  <a:extLst>
                    <a:ext uri="{9D8B030D-6E8A-4147-A177-3AD203B41FA5}">
                      <a16:colId xmlns:a16="http://schemas.microsoft.com/office/drawing/2014/main" val="2475749532"/>
                    </a:ext>
                  </a:extLst>
                </a:gridCol>
                <a:gridCol w="1341113">
                  <a:extLst>
                    <a:ext uri="{9D8B030D-6E8A-4147-A177-3AD203B41FA5}">
                      <a16:colId xmlns:a16="http://schemas.microsoft.com/office/drawing/2014/main" val="3551899930"/>
                    </a:ext>
                  </a:extLst>
                </a:gridCol>
                <a:gridCol w="1341113">
                  <a:extLst>
                    <a:ext uri="{9D8B030D-6E8A-4147-A177-3AD203B41FA5}">
                      <a16:colId xmlns:a16="http://schemas.microsoft.com/office/drawing/2014/main" val="481915581"/>
                    </a:ext>
                  </a:extLst>
                </a:gridCol>
                <a:gridCol w="1341113">
                  <a:extLst>
                    <a:ext uri="{9D8B030D-6E8A-4147-A177-3AD203B41FA5}">
                      <a16:colId xmlns:a16="http://schemas.microsoft.com/office/drawing/2014/main" val="1694098784"/>
                    </a:ext>
                  </a:extLst>
                </a:gridCol>
                <a:gridCol w="1255281">
                  <a:extLst>
                    <a:ext uri="{9D8B030D-6E8A-4147-A177-3AD203B41FA5}">
                      <a16:colId xmlns:a16="http://schemas.microsoft.com/office/drawing/2014/main" val="2981840764"/>
                    </a:ext>
                  </a:extLst>
                </a:gridCol>
              </a:tblGrid>
              <a:tr h="385187">
                <a:tc gridSpan="5">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State Spending for Chesapeake Bay Watershed Restoration ($ </a:t>
                      </a:r>
                      <a:r>
                        <a:rPr lang="en-US" sz="1800" b="1" u="none" strike="noStrike" dirty="0" err="1">
                          <a:effectLst/>
                          <a:latin typeface="Times New Roman" panose="02020603050405020304" pitchFamily="18" charset="0"/>
                          <a:cs typeface="Times New Roman" panose="02020603050405020304" pitchFamily="18" charset="0"/>
                        </a:rPr>
                        <a:t>Thous</a:t>
                      </a:r>
                      <a:r>
                        <a:rPr lang="en-US" sz="1800" b="1" u="none" strike="noStrike" dirty="0">
                          <a:effectLst/>
                          <a:latin typeface="Times New Roman" panose="02020603050405020304" pitchFamily="18" charset="0"/>
                          <a:cs typeface="Times New Roman" panose="02020603050405020304" pitchFamily="18" charset="0"/>
                        </a:rPr>
                        <a: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0565752"/>
                  </a:ext>
                </a:extLst>
              </a:tr>
              <a:tr h="346668">
                <a:tc>
                  <a:txBody>
                    <a:bodyPr/>
                    <a:lstStyle/>
                    <a:p>
                      <a:pPr algn="l" fontAlgn="b"/>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FY 2015</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FY 2016</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FY 2017</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FY 2018</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084500828"/>
                  </a:ext>
                </a:extLst>
              </a:tr>
              <a:tr h="346668">
                <a:tc>
                  <a:txBody>
                    <a:bodyPr/>
                    <a:lstStyle/>
                    <a:p>
                      <a:pPr algn="l" fontAlgn="b"/>
                      <a:r>
                        <a:rPr lang="en-US" sz="1600" u="none" strike="noStrike">
                          <a:effectLst/>
                          <a:latin typeface="Times New Roman" panose="02020603050405020304" pitchFamily="18" charset="0"/>
                          <a:cs typeface="Times New Roman" panose="02020603050405020304" pitchFamily="18" charset="0"/>
                        </a:rPr>
                        <a:t>Delaware</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$750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$750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$750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$750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502717271"/>
                  </a:ext>
                </a:extLst>
              </a:tr>
              <a:tr h="346668">
                <a:tc>
                  <a:txBody>
                    <a:bodyPr/>
                    <a:lstStyle/>
                    <a:p>
                      <a:pPr algn="l" fontAlgn="b"/>
                      <a:r>
                        <a:rPr lang="en-US" sz="1600" u="none" strike="noStrike">
                          <a:effectLst/>
                          <a:latin typeface="Times New Roman" panose="02020603050405020304" pitchFamily="18" charset="0"/>
                          <a:cs typeface="Times New Roman" panose="02020603050405020304" pitchFamily="18" charset="0"/>
                        </a:rPr>
                        <a:t>District of Columbia</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$39,628</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$49,631</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$63,271</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$45,025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4085722398"/>
                  </a:ext>
                </a:extLst>
              </a:tr>
              <a:tr h="346668">
                <a:tc>
                  <a:txBody>
                    <a:bodyPr/>
                    <a:lstStyle/>
                    <a:p>
                      <a:pPr algn="l" fontAlgn="b"/>
                      <a:r>
                        <a:rPr lang="en-US" sz="1600" u="none" strike="noStrike">
                          <a:effectLst/>
                          <a:latin typeface="Times New Roman" panose="02020603050405020304" pitchFamily="18" charset="0"/>
                          <a:cs typeface="Times New Roman" panose="02020603050405020304" pitchFamily="18" charset="0"/>
                        </a:rPr>
                        <a:t>Maryland</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$498,519</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$739,882</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$488,377</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$748,382</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838216639"/>
                  </a:ext>
                </a:extLst>
              </a:tr>
              <a:tr h="346668">
                <a:tc>
                  <a:txBody>
                    <a:bodyPr/>
                    <a:lstStyle/>
                    <a:p>
                      <a:pPr algn="l" fontAlgn="b"/>
                      <a:r>
                        <a:rPr lang="en-US" sz="1600" u="none" strike="noStrike">
                          <a:effectLst/>
                          <a:latin typeface="Times New Roman" panose="02020603050405020304" pitchFamily="18" charset="0"/>
                          <a:cs typeface="Times New Roman" panose="02020603050405020304" pitchFamily="18" charset="0"/>
                        </a:rPr>
                        <a:t>New York</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$6,723</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$9,522</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$7,312</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$8,690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141127274"/>
                  </a:ext>
                </a:extLst>
              </a:tr>
              <a:tr h="346668">
                <a:tc>
                  <a:txBody>
                    <a:bodyPr/>
                    <a:lstStyle/>
                    <a:p>
                      <a:pPr algn="l" fontAlgn="b"/>
                      <a:r>
                        <a:rPr lang="en-US" sz="1600" u="none" strike="noStrike">
                          <a:effectLst/>
                          <a:latin typeface="Times New Roman" panose="02020603050405020304" pitchFamily="18" charset="0"/>
                          <a:cs typeface="Times New Roman" panose="02020603050405020304" pitchFamily="18" charset="0"/>
                        </a:rPr>
                        <a:t>Pennsylvania</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$86,529</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$51,080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$88,620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$37,015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796575279"/>
                  </a:ext>
                </a:extLst>
              </a:tr>
              <a:tr h="346668">
                <a:tc>
                  <a:txBody>
                    <a:bodyPr/>
                    <a:lstStyle/>
                    <a:p>
                      <a:pPr algn="l" fontAlgn="b"/>
                      <a:r>
                        <a:rPr lang="en-US" sz="1600" u="none" strike="noStrike">
                          <a:effectLst/>
                          <a:latin typeface="Times New Roman" panose="02020603050405020304" pitchFamily="18" charset="0"/>
                          <a:cs typeface="Times New Roman" panose="02020603050405020304" pitchFamily="18" charset="0"/>
                        </a:rPr>
                        <a:t>Virginia</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$226,175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$227,717</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$228,131</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$204,725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777329325"/>
                  </a:ext>
                </a:extLst>
              </a:tr>
              <a:tr h="346668">
                <a:tc>
                  <a:txBody>
                    <a:bodyPr/>
                    <a:lstStyle/>
                    <a:p>
                      <a:pPr algn="l" fontAlgn="b"/>
                      <a:r>
                        <a:rPr lang="en-US" sz="1600" u="none" strike="noStrike">
                          <a:effectLst/>
                          <a:latin typeface="Times New Roman" panose="02020603050405020304" pitchFamily="18" charset="0"/>
                          <a:cs typeface="Times New Roman" panose="02020603050405020304" pitchFamily="18" charset="0"/>
                        </a:rPr>
                        <a:t>West Virginia</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$43,326</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$86,083</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$35,733</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$9,367</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230386342"/>
                  </a:ext>
                </a:extLst>
              </a:tr>
              <a:tr h="346668">
                <a:tc>
                  <a:txBody>
                    <a:bodyPr/>
                    <a:lstStyle/>
                    <a:p>
                      <a:pPr algn="l" fontAlgn="b"/>
                      <a:r>
                        <a:rPr lang="en-US" sz="1600" u="none" strike="noStrike">
                          <a:effectLst/>
                          <a:latin typeface="Times New Roman" panose="02020603050405020304" pitchFamily="18" charset="0"/>
                          <a:cs typeface="Times New Roman" panose="02020603050405020304" pitchFamily="18" charset="0"/>
                        </a:rPr>
                        <a:t>TOTAL</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$901,650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$1,164,665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$912,194</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600" u="none" strike="noStrike" dirty="0">
                          <a:effectLst/>
                          <a:latin typeface="Times New Roman" panose="02020603050405020304" pitchFamily="18" charset="0"/>
                          <a:cs typeface="Times New Roman" panose="02020603050405020304" pitchFamily="18" charset="0"/>
                        </a:rPr>
                        <a:t>$1,053,954</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007580700"/>
                  </a:ext>
                </a:extLst>
              </a:tr>
            </a:tbl>
          </a:graphicData>
        </a:graphic>
      </p:graphicFrame>
      <p:sp>
        <p:nvSpPr>
          <p:cNvPr id="6" name="Rectangle 5">
            <a:extLst>
              <a:ext uri="{FF2B5EF4-FFF2-40B4-BE49-F238E27FC236}">
                <a16:creationId xmlns:a16="http://schemas.microsoft.com/office/drawing/2014/main" id="{8FCACB9E-56D3-4F65-9040-4E6C2FD7A738}"/>
              </a:ext>
            </a:extLst>
          </p:cNvPr>
          <p:cNvSpPr/>
          <p:nvPr/>
        </p:nvSpPr>
        <p:spPr>
          <a:xfrm>
            <a:off x="723900" y="6047113"/>
            <a:ext cx="7772400"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Source: http://chesapeakeprogress.com/files/CBARA_Reporting_FY18_Chesapeake_Bay_Crosscut_FINAL.pdf</a:t>
            </a:r>
          </a:p>
        </p:txBody>
      </p:sp>
    </p:spTree>
    <p:extLst>
      <p:ext uri="{BB962C8B-B14F-4D97-AF65-F5344CB8AC3E}">
        <p14:creationId xmlns:p14="http://schemas.microsoft.com/office/powerpoint/2010/main" val="823927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905A-E2FE-477F-921C-CD152E46F204}"/>
              </a:ext>
            </a:extLst>
          </p:cNvPr>
          <p:cNvSpPr>
            <a:spLocks noGrp="1"/>
          </p:cNvSpPr>
          <p:nvPr>
            <p:ph type="title"/>
          </p:nvPr>
        </p:nvSpPr>
        <p:spPr>
          <a:xfrm>
            <a:off x="457200" y="274638"/>
            <a:ext cx="8229600" cy="639762"/>
          </a:xfrm>
        </p:spPr>
        <p:txBody>
          <a:bodyPr>
            <a:normAutofit/>
          </a:bodyPr>
          <a:lstStyle/>
          <a:p>
            <a:r>
              <a:rPr lang="en-US" sz="3200" dirty="0">
                <a:latin typeface="Times New Roman" panose="02020603050405020304" pitchFamily="18" charset="0"/>
                <a:cs typeface="Times New Roman" panose="02020603050405020304" pitchFamily="18" charset="0"/>
              </a:rPr>
              <a:t>Virginia Chesapeake Bay Restoration Spending*</a:t>
            </a:r>
          </a:p>
        </p:txBody>
      </p:sp>
      <p:sp>
        <p:nvSpPr>
          <p:cNvPr id="3" name="Slide Number Placeholder 2">
            <a:extLst>
              <a:ext uri="{FF2B5EF4-FFF2-40B4-BE49-F238E27FC236}">
                <a16:creationId xmlns:a16="http://schemas.microsoft.com/office/drawing/2014/main" id="{33AE41C5-7CF9-4DCD-8FF8-DE87E057C855}"/>
              </a:ext>
            </a:extLst>
          </p:cNvPr>
          <p:cNvSpPr>
            <a:spLocks noGrp="1"/>
          </p:cNvSpPr>
          <p:nvPr>
            <p:ph type="sldNum" sz="quarter" idx="12"/>
          </p:nvPr>
        </p:nvSpPr>
        <p:spPr/>
        <p:txBody>
          <a:bodyPr/>
          <a:lstStyle/>
          <a:p>
            <a:fld id="{B7D4160A-B398-445E-B430-7F2611F9565E}" type="slidenum">
              <a:rPr lang="en-US" smtClean="0"/>
              <a:pPr/>
              <a:t>18</a:t>
            </a:fld>
            <a:endParaRPr lang="en-US" dirty="0"/>
          </a:p>
        </p:txBody>
      </p:sp>
      <p:graphicFrame>
        <p:nvGraphicFramePr>
          <p:cNvPr id="4" name="Table 3">
            <a:extLst>
              <a:ext uri="{FF2B5EF4-FFF2-40B4-BE49-F238E27FC236}">
                <a16:creationId xmlns:a16="http://schemas.microsoft.com/office/drawing/2014/main" id="{A117691D-4035-4046-A9A4-5C963C0A944C}"/>
              </a:ext>
            </a:extLst>
          </p:cNvPr>
          <p:cNvGraphicFramePr>
            <a:graphicFrameLocks noGrp="1"/>
          </p:cNvGraphicFramePr>
          <p:nvPr>
            <p:extLst>
              <p:ext uri="{D42A27DB-BD31-4B8C-83A1-F6EECF244321}">
                <p14:modId xmlns:p14="http://schemas.microsoft.com/office/powerpoint/2010/main" val="3467018239"/>
              </p:ext>
            </p:extLst>
          </p:nvPr>
        </p:nvGraphicFramePr>
        <p:xfrm>
          <a:off x="457198" y="930564"/>
          <a:ext cx="8229602" cy="5192082"/>
        </p:xfrm>
        <a:graphic>
          <a:graphicData uri="http://schemas.openxmlformats.org/drawingml/2006/table">
            <a:tbl>
              <a:tblPr>
                <a:tableStyleId>{5C22544A-7EE6-4342-B048-85BDC9FD1C3A}</a:tableStyleId>
              </a:tblPr>
              <a:tblGrid>
                <a:gridCol w="4155950">
                  <a:extLst>
                    <a:ext uri="{9D8B030D-6E8A-4147-A177-3AD203B41FA5}">
                      <a16:colId xmlns:a16="http://schemas.microsoft.com/office/drawing/2014/main" val="2869502116"/>
                    </a:ext>
                  </a:extLst>
                </a:gridCol>
                <a:gridCol w="1018413">
                  <a:extLst>
                    <a:ext uri="{9D8B030D-6E8A-4147-A177-3AD203B41FA5}">
                      <a16:colId xmlns:a16="http://schemas.microsoft.com/office/drawing/2014/main" val="4144959372"/>
                    </a:ext>
                  </a:extLst>
                </a:gridCol>
                <a:gridCol w="1018413">
                  <a:extLst>
                    <a:ext uri="{9D8B030D-6E8A-4147-A177-3AD203B41FA5}">
                      <a16:colId xmlns:a16="http://schemas.microsoft.com/office/drawing/2014/main" val="1856808322"/>
                    </a:ext>
                  </a:extLst>
                </a:gridCol>
                <a:gridCol w="1018413">
                  <a:extLst>
                    <a:ext uri="{9D8B030D-6E8A-4147-A177-3AD203B41FA5}">
                      <a16:colId xmlns:a16="http://schemas.microsoft.com/office/drawing/2014/main" val="2928368087"/>
                    </a:ext>
                  </a:extLst>
                </a:gridCol>
                <a:gridCol w="1018413">
                  <a:extLst>
                    <a:ext uri="{9D8B030D-6E8A-4147-A177-3AD203B41FA5}">
                      <a16:colId xmlns:a16="http://schemas.microsoft.com/office/drawing/2014/main" val="4219194121"/>
                    </a:ext>
                  </a:extLst>
                </a:gridCol>
              </a:tblGrid>
              <a:tr h="226922">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FY 2015</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FY 2016</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FY 2017</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FY 2018</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75590169"/>
                  </a:ext>
                </a:extLst>
              </a:tr>
              <a:tr h="226922">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Department of Conservation and Recreation</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302904955"/>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Soil and Water Conservation</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$7,595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$8,184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$9,406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$7,655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411098786"/>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Ag Best Management Practices Assistance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$14,879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$14,503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$24,180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$5,280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950254375"/>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State Park Management and Operations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$22,962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$24,770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$25,776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$24,404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4106618855"/>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Preservation of Open Space and Natural Heritage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$4,735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$5,840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$7,185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$7,714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866163289"/>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General Administration and Other</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$8,129</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sng" strike="noStrike" dirty="0">
                          <a:effectLst/>
                          <a:latin typeface="Times New Roman" panose="02020603050405020304" pitchFamily="18" charset="0"/>
                          <a:cs typeface="Times New Roman" panose="02020603050405020304" pitchFamily="18" charset="0"/>
                        </a:rPr>
                        <a:t>$7,550</a:t>
                      </a:r>
                      <a:endParaRPr lang="en-US" sz="14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$9,813</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$8,000</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049010907"/>
                  </a:ext>
                </a:extLst>
              </a:tr>
              <a:tr h="226922">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Subtotal DCR</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$58,300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$60,847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$76,360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$53,053</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537741630"/>
                  </a:ext>
                </a:extLst>
              </a:tr>
              <a:tr h="208985">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196671737"/>
                  </a:ext>
                </a:extLst>
              </a:tr>
              <a:tr h="226922">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Department of Environmental Quality</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14355221"/>
                  </a:ext>
                </a:extLst>
              </a:tr>
              <a:tr h="226922">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Water Quality Improvement Point Source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$65,143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$53,149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$42,849</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$21,316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4139951772"/>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Water Quality Improvement Non-Point Source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$259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$181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625745239"/>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Clean Water SRF</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$34,972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$45,734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$34,344</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$34,000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918047107"/>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Stormwater Local Assistance and Management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$11,375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$6,132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$16,450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$21,497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288611082"/>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Water Quality Management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$14,335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$14,374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$15,041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$16,211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766667506"/>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Richmond and Lynchburg Cities CSO</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$3,585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$7,980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$3,261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726025757"/>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Land Management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$4,491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$4,876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$4,568</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075667537"/>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Petroleum Remediation</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$21,636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$23,138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$23,808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$24,253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154324151"/>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Air Quality</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$8,594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$8,583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$7,961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$8,837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699756625"/>
                  </a:ext>
                </a:extLst>
              </a:tr>
              <a:tr h="226922">
                <a:tc>
                  <a:txBody>
                    <a:bodyPr/>
                    <a:lstStyle/>
                    <a:p>
                      <a:pPr algn="l" fontAlgn="b"/>
                      <a:r>
                        <a:rPr lang="en-US" sz="1400" u="none" strike="noStrike">
                          <a:effectLst/>
                          <a:latin typeface="Times New Roman" panose="02020603050405020304" pitchFamily="18" charset="0"/>
                          <a:cs typeface="Times New Roman" panose="02020603050405020304" pitchFamily="18" charset="0"/>
                        </a:rPr>
                        <a:t>  Superfund, Litter Control and Recycling</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$2,993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$3,090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825715990"/>
                  </a:ext>
                </a:extLst>
              </a:tr>
              <a:tr h="226922">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Subtotal DEQ</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$167,875</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$166,870</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$151,771</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$151,672</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112447763"/>
                  </a:ext>
                </a:extLst>
              </a:tr>
              <a:tr h="208985">
                <a:tc>
                  <a:txBody>
                    <a:bodyPr/>
                    <a:lstStyle/>
                    <a:p>
                      <a:pPr algn="l" fontAlgn="b"/>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fontAlgn="b"/>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338080415"/>
                  </a:ext>
                </a:extLst>
              </a:tr>
              <a:tr h="226922">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Total Virginia State Programs</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$226,175</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$227,717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$228,131</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$204,725</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086705315"/>
                  </a:ext>
                </a:extLst>
              </a:tr>
            </a:tbl>
          </a:graphicData>
        </a:graphic>
      </p:graphicFrame>
      <p:sp>
        <p:nvSpPr>
          <p:cNvPr id="5" name="TextBox 4">
            <a:extLst>
              <a:ext uri="{FF2B5EF4-FFF2-40B4-BE49-F238E27FC236}">
                <a16:creationId xmlns:a16="http://schemas.microsoft.com/office/drawing/2014/main" id="{B5A4BC5B-AE74-4C57-9A86-9F293999C468}"/>
              </a:ext>
            </a:extLst>
          </p:cNvPr>
          <p:cNvSpPr txBox="1"/>
          <p:nvPr/>
        </p:nvSpPr>
        <p:spPr>
          <a:xfrm>
            <a:off x="457198" y="6224998"/>
            <a:ext cx="7219349" cy="369332"/>
          </a:xfrm>
          <a:prstGeom prst="rect">
            <a:avLst/>
          </a:prstGeom>
          <a:noFill/>
        </p:spPr>
        <p:txBody>
          <a:bodyPr wrap="none" rtlCol="0">
            <a:spAutoFit/>
          </a:bodyPr>
          <a:lstStyle/>
          <a:p>
            <a:r>
              <a:rPr lang="en-US" dirty="0"/>
              <a:t>*</a:t>
            </a:r>
            <a:r>
              <a:rPr lang="en-US" sz="1200" dirty="0">
                <a:latin typeface="Times New Roman" panose="02020603050405020304" pitchFamily="18" charset="0"/>
                <a:cs typeface="Times New Roman" panose="02020603050405020304" pitchFamily="18" charset="0"/>
              </a:rPr>
              <a:t> FY 2018 </a:t>
            </a:r>
            <a:r>
              <a:rPr lang="en-US" sz="1000" dirty="0">
                <a:latin typeface="Times New Roman" panose="02020603050405020304" pitchFamily="18" charset="0"/>
                <a:cs typeface="Times New Roman" panose="02020603050405020304" pitchFamily="18" charset="0"/>
              </a:rPr>
              <a:t>report provided to Congress in response to Section 3 of the Chesapeake Bay Accountability and Recovery Act (CBARA).</a:t>
            </a:r>
          </a:p>
        </p:txBody>
      </p:sp>
    </p:spTree>
    <p:extLst>
      <p:ext uri="{BB962C8B-B14F-4D97-AF65-F5344CB8AC3E}">
        <p14:creationId xmlns:p14="http://schemas.microsoft.com/office/powerpoint/2010/main" val="2550375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6C6622B-9457-4C54-B09A-F28151A684D0}"/>
              </a:ext>
            </a:extLst>
          </p:cNvPr>
          <p:cNvSpPr>
            <a:spLocks noGrp="1"/>
          </p:cNvSpPr>
          <p:nvPr>
            <p:ph type="sldNum" sz="quarter" idx="12"/>
          </p:nvPr>
        </p:nvSpPr>
        <p:spPr/>
        <p:txBody>
          <a:bodyPr/>
          <a:lstStyle/>
          <a:p>
            <a:fld id="{B7D4160A-B398-445E-B430-7F2611F9565E}" type="slidenum">
              <a:rPr lang="en-US" smtClean="0"/>
              <a:pPr/>
              <a:t>19</a:t>
            </a:fld>
            <a:endParaRPr lang="en-US"/>
          </a:p>
        </p:txBody>
      </p:sp>
      <p:pic>
        <p:nvPicPr>
          <p:cNvPr id="4" name="Picture 3">
            <a:extLst>
              <a:ext uri="{FF2B5EF4-FFF2-40B4-BE49-F238E27FC236}">
                <a16:creationId xmlns:a16="http://schemas.microsoft.com/office/drawing/2014/main" id="{6731DD0C-8414-4095-9174-BD3DF2D8D72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
            <a:ext cx="7696200" cy="5943600"/>
          </a:xfrm>
          <a:prstGeom prst="rect">
            <a:avLst/>
          </a:prstGeom>
          <a:noFill/>
          <a:ln>
            <a:noFill/>
          </a:ln>
        </p:spPr>
      </p:pic>
    </p:spTree>
    <p:extLst>
      <p:ext uri="{BB962C8B-B14F-4D97-AF65-F5344CB8AC3E}">
        <p14:creationId xmlns:p14="http://schemas.microsoft.com/office/powerpoint/2010/main" val="200947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D606-783E-4A63-A26B-E27E71E9EEDA}"/>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3932EC36-4DD8-4BC4-9D28-96DDCE8EC9A3}"/>
              </a:ext>
            </a:extLst>
          </p:cNvPr>
          <p:cNvSpPr>
            <a:spLocks noGrp="1"/>
          </p:cNvSpPr>
          <p:nvPr>
            <p:ph idx="1"/>
          </p:nvPr>
        </p:nvSpPr>
        <p:spPr/>
        <p:txBody>
          <a:bodyPr>
            <a:normAutofit/>
          </a:bodyPr>
          <a:lstStyle/>
          <a:p>
            <a:r>
              <a:rPr lang="en-US" sz="2800" dirty="0" err="1">
                <a:latin typeface="Times New Roman" panose="02020603050405020304" pitchFamily="18" charset="0"/>
                <a:cs typeface="Times New Roman" panose="02020603050405020304" pitchFamily="18" charset="0"/>
              </a:rPr>
              <a:t>Virginia</a:t>
            </a:r>
            <a:r>
              <a:rPr lang="en-US" sz="2800" i="1" dirty="0" err="1">
                <a:latin typeface="Times New Roman" panose="02020603050405020304" pitchFamily="18" charset="0"/>
                <a:cs typeface="Times New Roman" panose="02020603050405020304" pitchFamily="18" charset="0"/>
              </a:rPr>
              <a:t>forever</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commissioned</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study of Virginia natural resource funding trends and how it compares to other states.</a:t>
            </a:r>
          </a:p>
          <a:p>
            <a:r>
              <a:rPr lang="en-US" sz="2800" dirty="0">
                <a:latin typeface="Times New Roman" panose="02020603050405020304" pitchFamily="18" charset="0"/>
                <a:cs typeface="Times New Roman" panose="02020603050405020304" pitchFamily="18" charset="0"/>
              </a:rPr>
              <a:t>Study looked at specific funding levels for land conservation and water quality.</a:t>
            </a:r>
          </a:p>
          <a:p>
            <a:r>
              <a:rPr lang="en-US" sz="2800" dirty="0">
                <a:latin typeface="Times New Roman" panose="02020603050405020304" pitchFamily="18" charset="0"/>
                <a:cs typeface="Times New Roman" panose="02020603050405020304" pitchFamily="18" charset="0"/>
              </a:rPr>
              <a:t>Particular emphasis was placed on comparisons with Chesapeake Bay neighboring states.</a:t>
            </a: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F6AB9C4-BB98-4244-BE3D-7863002509F8}"/>
              </a:ext>
            </a:extLst>
          </p:cNvPr>
          <p:cNvSpPr>
            <a:spLocks noGrp="1"/>
          </p:cNvSpPr>
          <p:nvPr>
            <p:ph type="sldNum" sz="quarter" idx="12"/>
          </p:nvPr>
        </p:nvSpPr>
        <p:spPr/>
        <p:txBody>
          <a:bodyPr/>
          <a:lstStyle/>
          <a:p>
            <a:fld id="{B7D4160A-B398-445E-B430-7F2611F9565E}" type="slidenum">
              <a:rPr lang="en-US" smtClean="0">
                <a:latin typeface="Times New Roman" panose="02020603050405020304" pitchFamily="18" charset="0"/>
                <a:cs typeface="Times New Roman" panose="02020603050405020304" pitchFamily="18" charset="0"/>
              </a:rPr>
              <a:pPr/>
              <a:t>2</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269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99C5E-0E75-46CA-9DCB-BB84FC987EF2}"/>
              </a:ext>
            </a:extLst>
          </p:cNvPr>
          <p:cNvSpPr>
            <a:spLocks noGrp="1"/>
          </p:cNvSpPr>
          <p:nvPr>
            <p:ph type="title"/>
          </p:nvPr>
        </p:nvSpPr>
        <p:spPr>
          <a:xfrm>
            <a:off x="457200" y="381000"/>
            <a:ext cx="8229600" cy="1036638"/>
          </a:xfrm>
        </p:spPr>
        <p:txBody>
          <a:bodyPr>
            <a:normAutofit fontScale="90000"/>
          </a:bodyPr>
          <a:lstStyle/>
          <a:p>
            <a:r>
              <a:rPr lang="en-US" sz="4000" b="1" dirty="0">
                <a:latin typeface="Times New Roman" panose="02020603050405020304" pitchFamily="18" charset="0"/>
                <a:cs typeface="Times New Roman" panose="02020603050405020304" pitchFamily="18" charset="0"/>
              </a:rPr>
              <a:t>Maryland NR Financing</a:t>
            </a:r>
            <a:br>
              <a:rPr lang="en-US" dirty="0"/>
            </a:br>
            <a:endParaRPr lang="en-US" dirty="0"/>
          </a:p>
        </p:txBody>
      </p:sp>
      <p:sp>
        <p:nvSpPr>
          <p:cNvPr id="3" name="Content Placeholder 2">
            <a:extLst>
              <a:ext uri="{FF2B5EF4-FFF2-40B4-BE49-F238E27FC236}">
                <a16:creationId xmlns:a16="http://schemas.microsoft.com/office/drawing/2014/main" id="{BD4B0A97-50FC-4630-AD96-191C70DCBA1C}"/>
              </a:ext>
            </a:extLst>
          </p:cNvPr>
          <p:cNvSpPr>
            <a:spLocks noGrp="1"/>
          </p:cNvSpPr>
          <p:nvPr>
            <p:ph idx="1"/>
          </p:nvPr>
        </p:nvSpPr>
        <p:spPr>
          <a:xfrm>
            <a:off x="457200" y="1166018"/>
            <a:ext cx="8229600" cy="5082382"/>
          </a:xfrm>
        </p:spPr>
        <p:txBody>
          <a:bodyPr>
            <a:normAutofit fontScale="85000" lnSpcReduction="20000"/>
          </a:bodyPr>
          <a:lstStyle/>
          <a:p>
            <a:pPr marL="0" indent="0">
              <a:buNone/>
            </a:pPr>
            <a:r>
              <a:rPr lang="en-US" sz="1800" dirty="0">
                <a:latin typeface="Times New Roman" panose="02020603050405020304" pitchFamily="18" charset="0"/>
                <a:cs typeface="Times New Roman" panose="02020603050405020304" pitchFamily="18" charset="0"/>
              </a:rPr>
              <a:t>Maryland has been a leader in enactment of strategies to reach its goals of cleaning up the Chesapeake Bay.  Funding for Chesapeake Bay restoration has averaged $600 million per year from FY 2014 through FY 2018.</a:t>
            </a:r>
          </a:p>
          <a:p>
            <a:endParaRPr lang="en-US" sz="1800" b="1"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Program Open Space (1970), Agricultural Land Preservation Fund (1977), Rural Legacy Program (1997), and Heritage Conservation Fund</a:t>
            </a:r>
          </a:p>
          <a:p>
            <a:pPr marL="857250" lvl="1" indent="-457200">
              <a:buFontTx/>
              <a:buChar char="-"/>
            </a:pPr>
            <a:r>
              <a:rPr lang="en-US" sz="1800" dirty="0">
                <a:latin typeface="Times New Roman" panose="02020603050405020304" pitchFamily="18" charset="0"/>
                <a:cs typeface="Times New Roman" panose="02020603050405020304" pitchFamily="18" charset="0"/>
              </a:rPr>
              <a:t>Funded with 0.5% real estate transfer tax that generates about $200 mil. per year. </a:t>
            </a:r>
          </a:p>
          <a:p>
            <a:pPr marL="400050" lvl="1" indent="0">
              <a:buNone/>
            </a:pP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Revenues have often been diverted to the state GF.)</a:t>
            </a:r>
          </a:p>
          <a:p>
            <a:pPr marL="400050" lvl="1" indent="0">
              <a:buNone/>
            </a:pPr>
            <a:r>
              <a:rPr lang="en-US" sz="1800" dirty="0">
                <a:latin typeface="Times New Roman" panose="02020603050405020304" pitchFamily="18" charset="0"/>
                <a:cs typeface="Times New Roman" panose="02020603050405020304" pitchFamily="18" charset="0"/>
              </a:rPr>
              <a:t>	</a:t>
            </a:r>
          </a:p>
          <a:p>
            <a:r>
              <a:rPr lang="en-US" sz="1800" b="1" dirty="0">
                <a:latin typeface="Times New Roman" panose="02020603050405020304" pitchFamily="18" charset="0"/>
                <a:cs typeface="Times New Roman" panose="02020603050405020304" pitchFamily="18" charset="0"/>
              </a:rPr>
              <a:t>Water Quality Revolving Loan Fund</a:t>
            </a:r>
          </a:p>
          <a:p>
            <a:pPr marL="857250" lvl="1" indent="-457200">
              <a:buFontTx/>
              <a:buChar char="-"/>
            </a:pPr>
            <a:r>
              <a:rPr lang="en-US" sz="1800" dirty="0">
                <a:latin typeface="Times New Roman" panose="02020603050405020304" pitchFamily="18" charset="0"/>
                <a:cs typeface="Times New Roman" panose="02020603050405020304" pitchFamily="18" charset="0"/>
              </a:rPr>
              <a:t>Allows local governments to access lower cost capital in lieu of issuing local debt.</a:t>
            </a:r>
          </a:p>
          <a:p>
            <a:pPr marL="400050" lvl="1" indent="0">
              <a:buNone/>
            </a:pPr>
            <a:endParaRPr lang="en-US" sz="1800" b="1"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The Bay Restoration Fund (2004)</a:t>
            </a:r>
          </a:p>
          <a:p>
            <a:pPr marL="857250" lvl="1" indent="-457200">
              <a:buFontTx/>
              <a:buChar char="-"/>
            </a:pPr>
            <a:r>
              <a:rPr lang="en-US" sz="1800" dirty="0">
                <a:latin typeface="Times New Roman" panose="02020603050405020304" pitchFamily="18" charset="0"/>
                <a:cs typeface="Times New Roman" panose="02020603050405020304" pitchFamily="18" charset="0"/>
              </a:rPr>
              <a:t>Each residential dwelling that receives an individual sewer bill and each onsite sewage disposal system or holding tank that receives a water bill is subject to a $5.00 monthly fee ($100 mil. per year).</a:t>
            </a:r>
          </a:p>
          <a:p>
            <a:pPr marL="857250" lvl="1" indent="-457200">
              <a:buFontTx/>
              <a:buChar char="-"/>
            </a:pPr>
            <a:r>
              <a:rPr lang="en-US" sz="1800" dirty="0">
                <a:latin typeface="Times New Roman" panose="02020603050405020304" pitchFamily="18" charset="0"/>
                <a:cs typeface="Times New Roman" panose="02020603050405020304" pitchFamily="18" charset="0"/>
              </a:rPr>
              <a:t>Each user of an onsite sewage disposal system that does </a:t>
            </a:r>
            <a:r>
              <a:rPr lang="en-US" sz="1800" b="1" dirty="0">
                <a:latin typeface="Times New Roman" panose="02020603050405020304" pitchFamily="18" charset="0"/>
                <a:cs typeface="Times New Roman" panose="02020603050405020304" pitchFamily="18" charset="0"/>
              </a:rPr>
              <a:t>not</a:t>
            </a:r>
            <a:r>
              <a:rPr lang="en-US" sz="1800" dirty="0">
                <a:latin typeface="Times New Roman" panose="02020603050405020304" pitchFamily="18" charset="0"/>
                <a:cs typeface="Times New Roman" panose="02020603050405020304" pitchFamily="18" charset="0"/>
              </a:rPr>
              <a:t> receive a water bill and each user of sewage holding tank that does </a:t>
            </a:r>
            <a:r>
              <a:rPr lang="en-US" sz="1800" b="1" dirty="0">
                <a:latin typeface="Times New Roman" panose="02020603050405020304" pitchFamily="18" charset="0"/>
                <a:cs typeface="Times New Roman" panose="02020603050405020304" pitchFamily="18" charset="0"/>
              </a:rPr>
              <a:t>not</a:t>
            </a:r>
            <a:r>
              <a:rPr lang="en-US" sz="1800" dirty="0">
                <a:latin typeface="Times New Roman" panose="02020603050405020304" pitchFamily="18" charset="0"/>
                <a:cs typeface="Times New Roman" panose="02020603050405020304" pitchFamily="18" charset="0"/>
              </a:rPr>
              <a:t> receive a water bill is subject to a $60 annual fee ($27 mil. per year). </a:t>
            </a:r>
          </a:p>
          <a:p>
            <a:pPr marL="400050" lvl="1" indent="0">
              <a:buNone/>
            </a:pPr>
            <a:endParaRPr lang="en-US" sz="1800" b="1"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Chesapeake and Atlantic Coastal Bays Trust Fund (2007)</a:t>
            </a:r>
          </a:p>
          <a:p>
            <a:pPr marL="857250" lvl="1" indent="-457200">
              <a:buFontTx/>
              <a:buChar char="-"/>
            </a:pPr>
            <a:r>
              <a:rPr lang="en-US" sz="1800" dirty="0">
                <a:latin typeface="Times New Roman" panose="02020603050405020304" pitchFamily="18" charset="0"/>
                <a:cs typeface="Times New Roman" panose="02020603050405020304" pitchFamily="18" charset="0"/>
              </a:rPr>
              <a:t>Funds </a:t>
            </a:r>
            <a:r>
              <a:rPr lang="en-US" sz="1800" b="1" dirty="0">
                <a:latin typeface="Times New Roman" panose="02020603050405020304" pitchFamily="18" charset="0"/>
                <a:cs typeface="Times New Roman" panose="02020603050405020304" pitchFamily="18" charset="0"/>
              </a:rPr>
              <a:t>non-point</a:t>
            </a:r>
            <a:r>
              <a:rPr lang="en-US" sz="1800" dirty="0">
                <a:latin typeface="Times New Roman" panose="02020603050405020304" pitchFamily="18" charset="0"/>
                <a:cs typeface="Times New Roman" panose="02020603050405020304" pitchFamily="18" charset="0"/>
              </a:rPr>
              <a:t> source nutrient and sediment reduction projects and is capitalized with about $50 million in revenue from Maryland motor fuel and car rental taxes.</a:t>
            </a:r>
          </a:p>
          <a:p>
            <a:pPr marL="400050" lvl="1" indent="0">
              <a:buNone/>
            </a:pPr>
            <a:endParaRPr lang="en-US" sz="16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B20B275-7638-41D9-A863-615459802AF2}"/>
              </a:ext>
            </a:extLst>
          </p:cNvPr>
          <p:cNvSpPr>
            <a:spLocks noGrp="1"/>
          </p:cNvSpPr>
          <p:nvPr>
            <p:ph type="sldNum" sz="quarter" idx="12"/>
          </p:nvPr>
        </p:nvSpPr>
        <p:spPr/>
        <p:txBody>
          <a:bodyPr/>
          <a:lstStyle/>
          <a:p>
            <a:fld id="{B7D4160A-B398-445E-B430-7F2611F9565E}" type="slidenum">
              <a:rPr lang="en-US" smtClean="0"/>
              <a:pPr/>
              <a:t>20</a:t>
            </a:fld>
            <a:endParaRPr lang="en-US"/>
          </a:p>
        </p:txBody>
      </p:sp>
    </p:spTree>
    <p:extLst>
      <p:ext uri="{BB962C8B-B14F-4D97-AF65-F5344CB8AC3E}">
        <p14:creationId xmlns:p14="http://schemas.microsoft.com/office/powerpoint/2010/main" val="4114134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D72DE-F048-4966-A33E-897F79C61DB4}"/>
              </a:ext>
            </a:extLst>
          </p:cNvPr>
          <p:cNvSpPr>
            <a:spLocks noGrp="1"/>
          </p:cNvSpPr>
          <p:nvPr>
            <p:ph type="title"/>
          </p:nvPr>
        </p:nvSpPr>
        <p:spPr>
          <a:xfrm>
            <a:off x="457200" y="274638"/>
            <a:ext cx="8229600" cy="714375"/>
          </a:xfrm>
        </p:spPr>
        <p:txBody>
          <a:bodyPr>
            <a:normAutofit/>
          </a:bodyPr>
          <a:lstStyle/>
          <a:p>
            <a:r>
              <a:rPr lang="en-US" sz="3600" b="1" dirty="0">
                <a:latin typeface="Times New Roman" panose="02020603050405020304" pitchFamily="18" charset="0"/>
                <a:cs typeface="Times New Roman" panose="02020603050405020304" pitchFamily="18" charset="0"/>
              </a:rPr>
              <a:t>Pennsylvania NR Financing</a:t>
            </a:r>
          </a:p>
        </p:txBody>
      </p:sp>
      <p:sp>
        <p:nvSpPr>
          <p:cNvPr id="3" name="Content Placeholder 2">
            <a:extLst>
              <a:ext uri="{FF2B5EF4-FFF2-40B4-BE49-F238E27FC236}">
                <a16:creationId xmlns:a16="http://schemas.microsoft.com/office/drawing/2014/main" id="{7A59F670-B474-44A8-8DF1-F322E72BDFC7}"/>
              </a:ext>
            </a:extLst>
          </p:cNvPr>
          <p:cNvSpPr>
            <a:spLocks noGrp="1"/>
          </p:cNvSpPr>
          <p:nvPr>
            <p:ph idx="1"/>
          </p:nvPr>
        </p:nvSpPr>
        <p:spPr>
          <a:xfrm>
            <a:off x="457200" y="1814512"/>
            <a:ext cx="8229600" cy="4906963"/>
          </a:xfrm>
        </p:spPr>
        <p:txBody>
          <a:bodyPr>
            <a:normAutofit lnSpcReduction="10000"/>
          </a:bodyPr>
          <a:lstStyle/>
          <a:p>
            <a:r>
              <a:rPr lang="en-US" sz="1600" b="1" dirty="0">
                <a:latin typeface="Times New Roman" panose="02020603050405020304" pitchFamily="18" charset="0"/>
                <a:cs typeface="Times New Roman" panose="02020603050405020304" pitchFamily="18" charset="0"/>
              </a:rPr>
              <a:t>The Keystone Recreation, Park and Conservation Fund (1993)</a:t>
            </a:r>
          </a:p>
          <a:p>
            <a:pPr marL="400050" lvl="1" indent="0">
              <a:buNone/>
            </a:pPr>
            <a:r>
              <a:rPr lang="en-US" sz="1600" dirty="0">
                <a:latin typeface="Times New Roman" panose="02020603050405020304" pitchFamily="18" charset="0"/>
                <a:cs typeface="Times New Roman" panose="02020603050405020304" pitchFamily="18" charset="0"/>
              </a:rPr>
              <a:t>-	Dedicates 0.15% real estate transfer tax to recreation, parks, and land 	conservation. Requires a minimum 50% match from recipient municipality or 	nonprofit organizations.</a:t>
            </a:r>
          </a:p>
          <a:p>
            <a:pPr marL="400050" lvl="1" indent="0">
              <a:buNone/>
            </a:pPr>
            <a:endParaRPr lang="en-US" sz="10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Agricultural Conservation Easement Fund</a:t>
            </a:r>
          </a:p>
          <a:p>
            <a:pPr marL="685800" lvl="1">
              <a:buFontTx/>
              <a:buChar char="-"/>
            </a:pPr>
            <a:r>
              <a:rPr lang="en-US" sz="1600" dirty="0">
                <a:latin typeface="Times New Roman" panose="02020603050405020304" pitchFamily="18" charset="0"/>
                <a:cs typeface="Times New Roman" panose="02020603050405020304" pitchFamily="18" charset="0"/>
              </a:rPr>
              <a:t>About 17 cents of the state cigarette tax of $2.60 per pack ($20.5 mil./year) to help preserve farmland.  </a:t>
            </a:r>
          </a:p>
          <a:p>
            <a:pPr marL="0" indent="0">
              <a:buNone/>
            </a:pPr>
            <a:endParaRPr lang="en-US" sz="10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Recycling and Environmental Stewardship Fund </a:t>
            </a:r>
          </a:p>
          <a:p>
            <a:pPr marL="685800" lvl="1">
              <a:buFontTx/>
              <a:buChar char="-"/>
            </a:pPr>
            <a:r>
              <a:rPr lang="en-US" sz="1600" dirty="0">
                <a:latin typeface="Times New Roman" panose="02020603050405020304" pitchFamily="18" charset="0"/>
                <a:cs typeface="Times New Roman" panose="02020603050405020304" pitchFamily="18" charset="0"/>
              </a:rPr>
              <a:t>$2.00 per ton fee (1989) and $0.25 per ton (1999) to grants to municipalities for recycling 	programs, waste facility studies, and state programs concerning litter control, recycling 	and waste reduction.</a:t>
            </a:r>
          </a:p>
          <a:p>
            <a:pPr marL="685800" lvl="1">
              <a:buFontTx/>
              <a:buChar char="-"/>
            </a:pPr>
            <a:r>
              <a:rPr lang="en-US" sz="1600" dirty="0">
                <a:latin typeface="Times New Roman" panose="02020603050405020304" pitchFamily="18" charset="0"/>
                <a:cs typeface="Times New Roman" panose="02020603050405020304" pitchFamily="18" charset="0"/>
              </a:rPr>
              <a:t>$35 mil. from the Oil and Gas Lease Fund</a:t>
            </a:r>
          </a:p>
          <a:p>
            <a:pPr marL="685800" lvl="1">
              <a:buFontTx/>
              <a:buChar char="-"/>
            </a:pPr>
            <a:endParaRPr lang="en-US" sz="10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“Growing Greener” Initiative (1999 and 2005)</a:t>
            </a:r>
          </a:p>
          <a:p>
            <a:pPr marL="400050" lvl="1" indent="0">
              <a:buNone/>
            </a:pPr>
            <a:r>
              <a:rPr lang="en-US" sz="1600" dirty="0">
                <a:latin typeface="Times New Roman" panose="02020603050405020304" pitchFamily="18" charset="0"/>
                <a:cs typeface="Times New Roman" panose="02020603050405020304" pitchFamily="18" charset="0"/>
              </a:rPr>
              <a:t>-	Dedicated bond funding </a:t>
            </a:r>
          </a:p>
          <a:p>
            <a:pPr marL="400050" lvl="1" indent="0">
              <a:buNone/>
            </a:pPr>
            <a:r>
              <a:rPr lang="en-US" sz="1600" dirty="0">
                <a:latin typeface="Times New Roman" panose="02020603050405020304" pitchFamily="18" charset="0"/>
                <a:cs typeface="Times New Roman" panose="02020603050405020304" pitchFamily="18" charset="0"/>
              </a:rPr>
              <a:t>-	$4.00 per ton tipping fee (2002) at municipal landfills to finance land conservation and 	other environmental programs ($60 mil/year).</a:t>
            </a:r>
          </a:p>
          <a:p>
            <a:endParaRPr lang="en-US" sz="1600" dirty="0">
              <a:latin typeface="Times New Roman" panose="02020603050405020304" pitchFamily="18" charset="0"/>
              <a:cs typeface="Times New Roman" panose="02020603050405020304" pitchFamily="18" charset="0"/>
            </a:endParaRPr>
          </a:p>
          <a:p>
            <a:pPr marL="685800" lvl="1">
              <a:buFontTx/>
              <a:buChar char="-"/>
            </a:pPr>
            <a:endParaRPr lang="en-US" sz="1600"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685800" lvl="1">
              <a:buFontTx/>
              <a:buChar char="-"/>
            </a:pPr>
            <a:endParaRPr lang="en-US" sz="1400" dirty="0">
              <a:latin typeface="Times New Roman" panose="02020603050405020304" pitchFamily="18" charset="0"/>
              <a:cs typeface="Times New Roman" panose="02020603050405020304" pitchFamily="18" charset="0"/>
            </a:endParaRPr>
          </a:p>
          <a:p>
            <a:pPr marL="685800" lvl="1">
              <a:buFontTx/>
              <a:buChar char="-"/>
            </a:pPr>
            <a:endParaRPr lang="en-US" sz="1700" dirty="0">
              <a:latin typeface="Times New Roman" panose="02020603050405020304" pitchFamily="18" charset="0"/>
              <a:cs typeface="Times New Roman" panose="02020603050405020304" pitchFamily="18" charset="0"/>
            </a:endParaRPr>
          </a:p>
          <a:p>
            <a:pPr marL="400050" lvl="1" indent="0">
              <a:buNone/>
            </a:pPr>
            <a:endParaRPr lang="en-US" dirty="0"/>
          </a:p>
          <a:p>
            <a:pPr marL="400050" lvl="1" indent="0">
              <a:buNone/>
            </a:pPr>
            <a:endParaRPr lang="en-US" dirty="0"/>
          </a:p>
        </p:txBody>
      </p:sp>
      <p:sp>
        <p:nvSpPr>
          <p:cNvPr id="4" name="Slide Number Placeholder 3">
            <a:extLst>
              <a:ext uri="{FF2B5EF4-FFF2-40B4-BE49-F238E27FC236}">
                <a16:creationId xmlns:a16="http://schemas.microsoft.com/office/drawing/2014/main" id="{E61AD461-91A2-43AB-A62C-725DB45687CA}"/>
              </a:ext>
            </a:extLst>
          </p:cNvPr>
          <p:cNvSpPr>
            <a:spLocks noGrp="1"/>
          </p:cNvSpPr>
          <p:nvPr>
            <p:ph type="sldNum" sz="quarter" idx="12"/>
          </p:nvPr>
        </p:nvSpPr>
        <p:spPr/>
        <p:txBody>
          <a:bodyPr/>
          <a:lstStyle/>
          <a:p>
            <a:fld id="{B7D4160A-B398-445E-B430-7F2611F9565E}" type="slidenum">
              <a:rPr lang="en-US" smtClean="0"/>
              <a:pPr/>
              <a:t>21</a:t>
            </a:fld>
            <a:endParaRPr lang="en-US"/>
          </a:p>
        </p:txBody>
      </p:sp>
      <p:sp>
        <p:nvSpPr>
          <p:cNvPr id="5" name="TextBox 4">
            <a:extLst>
              <a:ext uri="{FF2B5EF4-FFF2-40B4-BE49-F238E27FC236}">
                <a16:creationId xmlns:a16="http://schemas.microsoft.com/office/drawing/2014/main" id="{991CA1FC-B856-4D84-A26E-DE3CFDCE65AA}"/>
              </a:ext>
            </a:extLst>
          </p:cNvPr>
          <p:cNvSpPr txBox="1"/>
          <p:nvPr/>
        </p:nvSpPr>
        <p:spPr>
          <a:xfrm>
            <a:off x="457200" y="1028457"/>
            <a:ext cx="7641836" cy="584775"/>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Despite the following dedicated revenues for natural resources, Pennsylvania faces serious</a:t>
            </a:r>
          </a:p>
          <a:p>
            <a:r>
              <a:rPr lang="en-US" sz="1600" dirty="0">
                <a:latin typeface="Times New Roman" panose="02020603050405020304" pitchFamily="18" charset="0"/>
                <a:cs typeface="Times New Roman" panose="02020603050405020304" pitchFamily="18" charset="0"/>
              </a:rPr>
              <a:t>challenges in meeting its commitments to reduce TMDL’s into the Chesapeake Bay.</a:t>
            </a:r>
          </a:p>
        </p:txBody>
      </p:sp>
    </p:spTree>
    <p:extLst>
      <p:ext uri="{BB962C8B-B14F-4D97-AF65-F5344CB8AC3E}">
        <p14:creationId xmlns:p14="http://schemas.microsoft.com/office/powerpoint/2010/main" val="1496182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D35EE-B9DD-4864-9C37-1B2D49952B6E}"/>
              </a:ext>
            </a:extLst>
          </p:cNvPr>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North Carolina NR Financing</a:t>
            </a:r>
            <a:endParaRPr lang="en-US" sz="3600" dirty="0"/>
          </a:p>
        </p:txBody>
      </p:sp>
      <p:sp>
        <p:nvSpPr>
          <p:cNvPr id="3" name="Content Placeholder 2">
            <a:extLst>
              <a:ext uri="{FF2B5EF4-FFF2-40B4-BE49-F238E27FC236}">
                <a16:creationId xmlns:a16="http://schemas.microsoft.com/office/drawing/2014/main" id="{F2121B11-AF51-4C6A-8FD2-18C670CDEA1F}"/>
              </a:ext>
            </a:extLst>
          </p:cNvPr>
          <p:cNvSpPr>
            <a:spLocks noGrp="1"/>
          </p:cNvSpPr>
          <p:nvPr>
            <p:ph idx="1"/>
          </p:nvPr>
        </p:nvSpPr>
        <p:spPr/>
        <p:txBody>
          <a:bodyPr>
            <a:normAutofit fontScale="55000" lnSpcReduction="20000"/>
          </a:bodyPr>
          <a:lstStyle/>
          <a:p>
            <a:pPr marL="514350" indent="-457200"/>
            <a:r>
              <a:rPr lang="en-US" sz="3300" dirty="0">
                <a:latin typeface="Times New Roman" panose="02020603050405020304" pitchFamily="18" charset="0"/>
                <a:cs typeface="Times New Roman" panose="02020603050405020304" pitchFamily="18" charset="0"/>
              </a:rPr>
              <a:t>In 2010, NC eliminated its dedicated source of NR funding and combined the Natural Heritage Trust Fund with the Clean Water Management Trust Fund. </a:t>
            </a:r>
          </a:p>
          <a:p>
            <a:pPr marL="457200" lvl="1" indent="0">
              <a:buNone/>
            </a:pPr>
            <a:r>
              <a:rPr lang="en-US" sz="3300" dirty="0">
                <a:latin typeface="Times New Roman" panose="02020603050405020304" pitchFamily="18" charset="0"/>
                <a:cs typeface="Times New Roman" panose="02020603050405020304" pitchFamily="18" charset="0"/>
              </a:rPr>
              <a:t>-	Formerly had dedicated funding for land conservation through a 10 cent 	per $100 real estate transfer tax. </a:t>
            </a:r>
          </a:p>
          <a:p>
            <a:pPr marL="0" indent="0">
              <a:buNone/>
            </a:pPr>
            <a:endParaRPr lang="en-US" sz="3300" dirty="0">
              <a:latin typeface="Times New Roman" panose="02020603050405020304" pitchFamily="18" charset="0"/>
              <a:cs typeface="Times New Roman" panose="02020603050405020304" pitchFamily="18" charset="0"/>
            </a:endParaRPr>
          </a:p>
          <a:p>
            <a:r>
              <a:rPr lang="en-US" sz="3300" dirty="0">
                <a:latin typeface="Times New Roman" panose="02020603050405020304" pitchFamily="18" charset="0"/>
                <a:cs typeface="Times New Roman" panose="02020603050405020304" pitchFamily="18" charset="0"/>
              </a:rPr>
              <a:t>Since the repeal of its dedicated funding source and tax credits, NC has relied upon General Fund appropriations, both recurring and one-time to support the three remaining conservation trust funds.  1) the Parks and Recreation Trust Fund, 2) the Clean Water Management Trust Fund, and 3) the Agriculture Development and Farmland Preservation Trust Fund. </a:t>
            </a:r>
          </a:p>
          <a:p>
            <a:endParaRPr lang="en-US" sz="3300" dirty="0">
              <a:latin typeface="Times New Roman" panose="02020603050405020304" pitchFamily="18" charset="0"/>
              <a:cs typeface="Times New Roman" panose="02020603050405020304" pitchFamily="18" charset="0"/>
            </a:endParaRPr>
          </a:p>
          <a:p>
            <a:r>
              <a:rPr lang="en-US" sz="3300" dirty="0">
                <a:latin typeface="Times New Roman" panose="02020603050405020304" pitchFamily="18" charset="0"/>
                <a:cs typeface="Times New Roman" panose="02020603050405020304" pitchFamily="18" charset="0"/>
              </a:rPr>
              <a:t>In 2015, the NC General Assembly also repealed their conservation tax credit.</a:t>
            </a:r>
          </a:p>
          <a:p>
            <a:pPr marL="857250" lvl="1" indent="-457200">
              <a:buFontTx/>
              <a:buChar char="-"/>
            </a:pPr>
            <a:r>
              <a:rPr lang="en-US" sz="3300" dirty="0">
                <a:latin typeface="Times New Roman" panose="02020603050405020304" pitchFamily="18" charset="0"/>
                <a:cs typeface="Times New Roman" panose="02020603050405020304" pitchFamily="18" charset="0"/>
              </a:rPr>
              <a:t>The credit was for 25 percent of the fair market value of property donated for conservation purposes not to exceed $500K for corporations and $250k for individuals. Unlike Virginia, the credits could not be sold.  </a:t>
            </a:r>
          </a:p>
          <a:p>
            <a:pPr marL="0" indent="0">
              <a:buNone/>
            </a:pPr>
            <a:endParaRPr lang="en-US" sz="33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F813F02-845D-4A59-977F-C399BD9104F7}"/>
              </a:ext>
            </a:extLst>
          </p:cNvPr>
          <p:cNvSpPr>
            <a:spLocks noGrp="1"/>
          </p:cNvSpPr>
          <p:nvPr>
            <p:ph type="sldNum" sz="quarter" idx="12"/>
          </p:nvPr>
        </p:nvSpPr>
        <p:spPr/>
        <p:txBody>
          <a:bodyPr/>
          <a:lstStyle/>
          <a:p>
            <a:fld id="{B7D4160A-B398-445E-B430-7F2611F9565E}" type="slidenum">
              <a:rPr lang="en-US" smtClean="0"/>
              <a:pPr/>
              <a:t>22</a:t>
            </a:fld>
            <a:endParaRPr lang="en-US"/>
          </a:p>
        </p:txBody>
      </p:sp>
    </p:spTree>
    <p:extLst>
      <p:ext uri="{BB962C8B-B14F-4D97-AF65-F5344CB8AC3E}">
        <p14:creationId xmlns:p14="http://schemas.microsoft.com/office/powerpoint/2010/main" val="1123554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42DE2-CED7-49CE-A269-1FAD43DD2D26}"/>
              </a:ext>
            </a:extLst>
          </p:cNvPr>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Examples of State Dedicated Revenue Sources for Natural Resources </a:t>
            </a:r>
          </a:p>
        </p:txBody>
      </p:sp>
      <p:sp>
        <p:nvSpPr>
          <p:cNvPr id="3" name="Content Placeholder 2">
            <a:extLst>
              <a:ext uri="{FF2B5EF4-FFF2-40B4-BE49-F238E27FC236}">
                <a16:creationId xmlns:a16="http://schemas.microsoft.com/office/drawing/2014/main" id="{5D9D4E3F-64DE-42A6-9021-C374608F9001}"/>
              </a:ext>
            </a:extLst>
          </p:cNvPr>
          <p:cNvSpPr>
            <a:spLocks noGrp="1"/>
          </p:cNvSpPr>
          <p:nvPr>
            <p:ph idx="1"/>
          </p:nvPr>
        </p:nvSpPr>
        <p:spPr>
          <a:xfrm>
            <a:off x="457200" y="1628165"/>
            <a:ext cx="8229600" cy="4163036"/>
          </a:xfrm>
        </p:spPr>
        <p:txBody>
          <a:bodyPr>
            <a:normAutofit/>
          </a:bodyPr>
          <a:lstStyle/>
          <a:p>
            <a:r>
              <a:rPr lang="en-US" sz="2800" dirty="0">
                <a:latin typeface="Times New Roman" panose="02020603050405020304" pitchFamily="18" charset="0"/>
                <a:cs typeface="Times New Roman" panose="02020603050405020304" pitchFamily="18" charset="0"/>
              </a:rPr>
              <a:t>Real estate transfer taxes, deed recording fees</a:t>
            </a:r>
          </a:p>
          <a:p>
            <a:r>
              <a:rPr lang="en-US" sz="2800" dirty="0">
                <a:latin typeface="Times New Roman" panose="02020603050405020304" pitchFamily="18" charset="0"/>
                <a:cs typeface="Times New Roman" panose="02020603050405020304" pitchFamily="18" charset="0"/>
              </a:rPr>
              <a:t>Dedicated sales taxes</a:t>
            </a:r>
          </a:p>
          <a:p>
            <a:r>
              <a:rPr lang="en-US" sz="2800" dirty="0">
                <a:latin typeface="Times New Roman" panose="02020603050405020304" pitchFamily="18" charset="0"/>
                <a:cs typeface="Times New Roman" panose="02020603050405020304" pitchFamily="18" charset="0"/>
              </a:rPr>
              <a:t>Dedicated lottery revenues</a:t>
            </a:r>
          </a:p>
          <a:p>
            <a:r>
              <a:rPr lang="en-US" sz="2800" dirty="0">
                <a:latin typeface="Times New Roman" panose="02020603050405020304" pitchFamily="18" charset="0"/>
                <a:cs typeface="Times New Roman" panose="02020603050405020304" pitchFamily="18" charset="0"/>
              </a:rPr>
              <a:t>Dedicated cigarette taxes* </a:t>
            </a:r>
          </a:p>
          <a:p>
            <a:r>
              <a:rPr lang="en-US" sz="2800" dirty="0">
                <a:latin typeface="Times New Roman" panose="02020603050405020304" pitchFamily="18" charset="0"/>
                <a:cs typeface="Times New Roman" panose="02020603050405020304" pitchFamily="18" charset="0"/>
              </a:rPr>
              <a:t>Waste disposal tipping fee </a:t>
            </a:r>
          </a:p>
          <a:p>
            <a:r>
              <a:rPr lang="en-US" sz="2800" dirty="0">
                <a:latin typeface="Times New Roman" panose="02020603050405020304" pitchFamily="18" charset="0"/>
                <a:cs typeface="Times New Roman" panose="02020603050405020304" pitchFamily="18" charset="0"/>
              </a:rPr>
              <a:t>Royalties on sale and lease of mineral rights</a:t>
            </a:r>
          </a:p>
          <a:p>
            <a:r>
              <a:rPr lang="en-US" sz="2800" dirty="0">
                <a:latin typeface="Times New Roman" panose="02020603050405020304" pitchFamily="18" charset="0"/>
                <a:cs typeface="Times New Roman" panose="02020603050405020304" pitchFamily="18" charset="0"/>
              </a:rPr>
              <a:t>Dedicated motor fuel and car rental taxes</a:t>
            </a:r>
          </a:p>
          <a:p>
            <a:r>
              <a:rPr lang="en-US" sz="2800" dirty="0">
                <a:latin typeface="Times New Roman" panose="02020603050405020304" pitchFamily="18" charset="0"/>
                <a:cs typeface="Times New Roman" panose="02020603050405020304" pitchFamily="18" charset="0"/>
              </a:rPr>
              <a:t>Water utility and “flush” fees </a:t>
            </a:r>
          </a:p>
          <a:p>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15856818-9EA3-4919-8139-01A34E964313}"/>
              </a:ext>
            </a:extLst>
          </p:cNvPr>
          <p:cNvSpPr>
            <a:spLocks noGrp="1"/>
          </p:cNvSpPr>
          <p:nvPr>
            <p:ph type="sldNum" sz="quarter" idx="12"/>
          </p:nvPr>
        </p:nvSpPr>
        <p:spPr/>
        <p:txBody>
          <a:bodyPr/>
          <a:lstStyle/>
          <a:p>
            <a:fld id="{B7D4160A-B398-445E-B430-7F2611F9565E}" type="slidenum">
              <a:rPr lang="en-US" smtClean="0"/>
              <a:pPr/>
              <a:t>23</a:t>
            </a:fld>
            <a:endParaRPr lang="en-US" dirty="0"/>
          </a:p>
        </p:txBody>
      </p:sp>
      <p:sp>
        <p:nvSpPr>
          <p:cNvPr id="5" name="TextBox 4">
            <a:extLst>
              <a:ext uri="{FF2B5EF4-FFF2-40B4-BE49-F238E27FC236}">
                <a16:creationId xmlns:a16="http://schemas.microsoft.com/office/drawing/2014/main" id="{EAB5DF2C-44FE-4BBB-A559-FF60639C2520}"/>
              </a:ext>
            </a:extLst>
          </p:cNvPr>
          <p:cNvSpPr txBox="1"/>
          <p:nvPr/>
        </p:nvSpPr>
        <p:spPr>
          <a:xfrm>
            <a:off x="593235" y="6077247"/>
            <a:ext cx="5959965" cy="461665"/>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 Avg. state cigarette tax is $1.72 /pack. Va ranks 50</a:t>
            </a:r>
            <a:r>
              <a:rPr lang="en-US" sz="1200" baseline="30000" dirty="0">
                <a:latin typeface="Times New Roman" panose="02020603050405020304" pitchFamily="18" charset="0"/>
                <a:cs typeface="Times New Roman" panose="02020603050405020304" pitchFamily="18" charset="0"/>
              </a:rPr>
              <a:t>th </a:t>
            </a:r>
            <a:r>
              <a:rPr lang="en-US" sz="1200" dirty="0">
                <a:latin typeface="Times New Roman" panose="02020603050405020304" pitchFamily="18" charset="0"/>
                <a:cs typeface="Times New Roman" panose="02020603050405020304" pitchFamily="18" charset="0"/>
              </a:rPr>
              <a:t>at 30 cents. Georgia is 49</a:t>
            </a:r>
            <a:r>
              <a:rPr lang="en-US" sz="1200" baseline="30000" dirty="0">
                <a:latin typeface="Times New Roman" panose="02020603050405020304" pitchFamily="18" charset="0"/>
                <a:cs typeface="Times New Roman" panose="02020603050405020304" pitchFamily="18" charset="0"/>
              </a:rPr>
              <a:t>th</a:t>
            </a:r>
            <a:r>
              <a:rPr lang="en-US" sz="1200" dirty="0">
                <a:latin typeface="Times New Roman" panose="02020603050405020304" pitchFamily="18" charset="0"/>
                <a:cs typeface="Times New Roman" panose="02020603050405020304" pitchFamily="18" charset="0"/>
              </a:rPr>
              <a:t> at 37 cents. </a:t>
            </a:r>
          </a:p>
          <a:p>
            <a:r>
              <a:rPr lang="en-US" sz="1200" dirty="0">
                <a:latin typeface="Times New Roman" panose="02020603050405020304" pitchFamily="18" charset="0"/>
                <a:cs typeface="Times New Roman" panose="02020603050405020304" pitchFamily="18" charset="0"/>
              </a:rPr>
              <a:t>   7 cent increase in VA tax would generate about $33 mil. per year. </a:t>
            </a:r>
          </a:p>
        </p:txBody>
      </p:sp>
    </p:spTree>
    <p:extLst>
      <p:ext uri="{BB962C8B-B14F-4D97-AF65-F5344CB8AC3E}">
        <p14:creationId xmlns:p14="http://schemas.microsoft.com/office/powerpoint/2010/main" val="2096187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6CFCA4-1E74-4E37-85E2-DCA6F92AC377}"/>
              </a:ext>
            </a:extLst>
          </p:cNvPr>
          <p:cNvSpPr>
            <a:spLocks noGrp="1"/>
          </p:cNvSpPr>
          <p:nvPr>
            <p:ph type="sldNum" sz="quarter" idx="12"/>
          </p:nvPr>
        </p:nvSpPr>
        <p:spPr/>
        <p:txBody>
          <a:bodyPr/>
          <a:lstStyle/>
          <a:p>
            <a:fld id="{B7D4160A-B398-445E-B430-7F2611F9565E}" type="slidenum">
              <a:rPr lang="en-US" smtClean="0"/>
              <a:pPr/>
              <a:t>24</a:t>
            </a:fld>
            <a:endParaRPr lang="en-US"/>
          </a:p>
        </p:txBody>
      </p:sp>
      <p:sp>
        <p:nvSpPr>
          <p:cNvPr id="4" name="TextBox 3">
            <a:extLst>
              <a:ext uri="{FF2B5EF4-FFF2-40B4-BE49-F238E27FC236}">
                <a16:creationId xmlns:a16="http://schemas.microsoft.com/office/drawing/2014/main" id="{0317EC53-7951-4F42-857D-A44E0D91F70A}"/>
              </a:ext>
            </a:extLst>
          </p:cNvPr>
          <p:cNvSpPr txBox="1"/>
          <p:nvPr/>
        </p:nvSpPr>
        <p:spPr>
          <a:xfrm>
            <a:off x="1249282" y="191722"/>
            <a:ext cx="6370718" cy="369332"/>
          </a:xfrm>
          <a:prstGeom prst="rect">
            <a:avLst/>
          </a:prstGeom>
          <a:noFill/>
        </p:spPr>
        <p:txBody>
          <a:bodyPr wrap="none" rtlCol="0">
            <a:spAutoFit/>
          </a:bodyPr>
          <a:lstStyle/>
          <a:p>
            <a:r>
              <a:rPr lang="en-US" b="1" dirty="0">
                <a:latin typeface="Times New Roman" panose="02020603050405020304" pitchFamily="18" charset="0"/>
                <a:cs typeface="Times New Roman" panose="02020603050405020304" pitchFamily="18" charset="0"/>
              </a:rPr>
              <a:t>Virginia Has the Most Generous Land Preservation Tax Credit</a:t>
            </a:r>
          </a:p>
        </p:txBody>
      </p:sp>
      <p:pic>
        <p:nvPicPr>
          <p:cNvPr id="7" name="Picture 6">
            <a:extLst>
              <a:ext uri="{FF2B5EF4-FFF2-40B4-BE49-F238E27FC236}">
                <a16:creationId xmlns:a16="http://schemas.microsoft.com/office/drawing/2014/main" id="{2674016E-429D-4020-8937-FF1AD2071A3B}"/>
              </a:ext>
            </a:extLst>
          </p:cNvPr>
          <p:cNvPicPr>
            <a:picLocks noChangeAspect="1"/>
          </p:cNvPicPr>
          <p:nvPr/>
        </p:nvPicPr>
        <p:blipFill>
          <a:blip r:embed="rId2"/>
          <a:stretch>
            <a:fillRect/>
          </a:stretch>
        </p:blipFill>
        <p:spPr>
          <a:xfrm>
            <a:off x="654213" y="723412"/>
            <a:ext cx="7835574" cy="5638800"/>
          </a:xfrm>
          <a:prstGeom prst="rect">
            <a:avLst/>
          </a:prstGeom>
        </p:spPr>
      </p:pic>
    </p:spTree>
    <p:extLst>
      <p:ext uri="{BB962C8B-B14F-4D97-AF65-F5344CB8AC3E}">
        <p14:creationId xmlns:p14="http://schemas.microsoft.com/office/powerpoint/2010/main" val="2512710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DF1435-9E30-43D4-ABB8-B62AB58C0C75}"/>
              </a:ext>
            </a:extLst>
          </p:cNvPr>
          <p:cNvSpPr>
            <a:spLocks noGrp="1"/>
          </p:cNvSpPr>
          <p:nvPr>
            <p:ph type="sldNum" sz="quarter" idx="12"/>
          </p:nvPr>
        </p:nvSpPr>
        <p:spPr/>
        <p:txBody>
          <a:bodyPr/>
          <a:lstStyle/>
          <a:p>
            <a:fld id="{B7D4160A-B398-445E-B430-7F2611F9565E}" type="slidenum">
              <a:rPr lang="en-US" smtClean="0"/>
              <a:pPr/>
              <a:t>25</a:t>
            </a:fld>
            <a:endParaRPr lang="en-US"/>
          </a:p>
        </p:txBody>
      </p:sp>
      <p:sp>
        <p:nvSpPr>
          <p:cNvPr id="3" name="Title 1">
            <a:extLst>
              <a:ext uri="{FF2B5EF4-FFF2-40B4-BE49-F238E27FC236}">
                <a16:creationId xmlns:a16="http://schemas.microsoft.com/office/drawing/2014/main" id="{6723530A-D297-4D61-B8EE-B20020154A76}"/>
              </a:ext>
            </a:extLst>
          </p:cNvPr>
          <p:cNvSpPr txBox="1">
            <a:spLocks/>
          </p:cNvSpPr>
          <p:nvPr/>
        </p:nvSpPr>
        <p:spPr>
          <a:xfrm>
            <a:off x="457200" y="274638"/>
            <a:ext cx="8229600" cy="8683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latin typeface="Times New Roman" panose="02020603050405020304" pitchFamily="18" charset="0"/>
                <a:cs typeface="Times New Roman" panose="02020603050405020304" pitchFamily="18" charset="0"/>
              </a:rPr>
              <a:t>FY 2018 GF Revenue Growth Encouraging Versus Forecast,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Likely Year-End Surplus Resulting in a WQIF Allocation</a:t>
            </a:r>
          </a:p>
        </p:txBody>
      </p:sp>
      <p:sp>
        <p:nvSpPr>
          <p:cNvPr id="4" name="Slide Number Placeholder 2">
            <a:extLst>
              <a:ext uri="{FF2B5EF4-FFF2-40B4-BE49-F238E27FC236}">
                <a16:creationId xmlns:a16="http://schemas.microsoft.com/office/drawing/2014/main" id="{7943B392-F198-4C76-8019-862EFD4D29D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latin typeface="Times New Roman" panose="02020603050405020304" pitchFamily="18" charset="0"/>
                <a:cs typeface="Times New Roman" panose="02020603050405020304" pitchFamily="18" charset="0"/>
              </a:rPr>
              <a:pPr/>
              <a:t>25</a:t>
            </a:fld>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156F041-DBAC-4715-B6F0-FEEBECEB00ED}"/>
              </a:ext>
            </a:extLst>
          </p:cNvPr>
          <p:cNvSpPr txBox="1"/>
          <p:nvPr/>
        </p:nvSpPr>
        <p:spPr>
          <a:xfrm>
            <a:off x="762000" y="6263183"/>
            <a:ext cx="4794902" cy="276999"/>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 19.2% share of GF when including 0.375 cent sales tax transfer to the GF</a:t>
            </a:r>
          </a:p>
        </p:txBody>
      </p:sp>
      <p:graphicFrame>
        <p:nvGraphicFramePr>
          <p:cNvPr id="6" name="Table 5">
            <a:extLst>
              <a:ext uri="{FF2B5EF4-FFF2-40B4-BE49-F238E27FC236}">
                <a16:creationId xmlns:a16="http://schemas.microsoft.com/office/drawing/2014/main" id="{608A1443-6247-4465-BC43-1993FDE0F299}"/>
              </a:ext>
            </a:extLst>
          </p:cNvPr>
          <p:cNvGraphicFramePr>
            <a:graphicFrameLocks noGrp="1"/>
          </p:cNvGraphicFramePr>
          <p:nvPr>
            <p:extLst>
              <p:ext uri="{D42A27DB-BD31-4B8C-83A1-F6EECF244321}">
                <p14:modId xmlns:p14="http://schemas.microsoft.com/office/powerpoint/2010/main" val="910351007"/>
              </p:ext>
            </p:extLst>
          </p:nvPr>
        </p:nvGraphicFramePr>
        <p:xfrm>
          <a:off x="990600" y="1143000"/>
          <a:ext cx="7315200" cy="4796495"/>
        </p:xfrm>
        <a:graphic>
          <a:graphicData uri="http://schemas.openxmlformats.org/drawingml/2006/table">
            <a:tbl>
              <a:tblPr>
                <a:tableStyleId>{5C22544A-7EE6-4342-B048-85BDC9FD1C3A}</a:tableStyleId>
              </a:tblPr>
              <a:tblGrid>
                <a:gridCol w="2362200">
                  <a:extLst>
                    <a:ext uri="{9D8B030D-6E8A-4147-A177-3AD203B41FA5}">
                      <a16:colId xmlns:a16="http://schemas.microsoft.com/office/drawing/2014/main" val="3943916527"/>
                    </a:ext>
                  </a:extLst>
                </a:gridCol>
                <a:gridCol w="990600">
                  <a:extLst>
                    <a:ext uri="{9D8B030D-6E8A-4147-A177-3AD203B41FA5}">
                      <a16:colId xmlns:a16="http://schemas.microsoft.com/office/drawing/2014/main" val="2609703254"/>
                    </a:ext>
                  </a:extLst>
                </a:gridCol>
                <a:gridCol w="1600200">
                  <a:extLst>
                    <a:ext uri="{9D8B030D-6E8A-4147-A177-3AD203B41FA5}">
                      <a16:colId xmlns:a16="http://schemas.microsoft.com/office/drawing/2014/main" val="114133264"/>
                    </a:ext>
                  </a:extLst>
                </a:gridCol>
                <a:gridCol w="2362200">
                  <a:extLst>
                    <a:ext uri="{9D8B030D-6E8A-4147-A177-3AD203B41FA5}">
                      <a16:colId xmlns:a16="http://schemas.microsoft.com/office/drawing/2014/main" val="2349618720"/>
                    </a:ext>
                  </a:extLst>
                </a:gridCol>
              </a:tblGrid>
              <a:tr h="421245">
                <a:tc>
                  <a:txBody>
                    <a:bodyPr/>
                    <a:lstStyle/>
                    <a:p>
                      <a:pPr algn="l" fontAlgn="b"/>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sng" strike="noStrike" dirty="0">
                          <a:effectLst/>
                          <a:latin typeface="Times New Roman" panose="02020603050405020304" pitchFamily="18" charset="0"/>
                          <a:cs typeface="Times New Roman" panose="02020603050405020304" pitchFamily="18" charset="0"/>
                        </a:rPr>
                        <a:t>% of GF</a:t>
                      </a:r>
                      <a:endParaRPr lang="en-US" sz="18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sng" strike="noStrike" dirty="0">
                          <a:effectLst/>
                          <a:latin typeface="Times New Roman" panose="02020603050405020304" pitchFamily="18" charset="0"/>
                          <a:cs typeface="Times New Roman" panose="02020603050405020304" pitchFamily="18" charset="0"/>
                        </a:rPr>
                        <a:t>Est. Growth</a:t>
                      </a:r>
                      <a:endParaRPr lang="en-US" sz="18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b="1" u="sng" strike="noStrike" dirty="0">
                          <a:effectLst/>
                          <a:latin typeface="Times New Roman" panose="02020603050405020304" pitchFamily="18" charset="0"/>
                          <a:cs typeface="Times New Roman" panose="02020603050405020304" pitchFamily="18" charset="0"/>
                        </a:rPr>
                        <a:t>Thru Feb. </a:t>
                      </a:r>
                      <a:r>
                        <a:rPr lang="en-US" sz="1800" u="sng" strike="noStrike" dirty="0">
                          <a:effectLst/>
                          <a:latin typeface="Times New Roman" panose="02020603050405020304" pitchFamily="18" charset="0"/>
                          <a:cs typeface="Times New Roman" panose="02020603050405020304" pitchFamily="18" charset="0"/>
                        </a:rPr>
                        <a:t>GF Growth</a:t>
                      </a:r>
                      <a:endParaRPr lang="en-US" sz="18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945243930"/>
                  </a:ext>
                </a:extLst>
              </a:tr>
              <a:tr h="483652">
                <a:tc>
                  <a:txBody>
                    <a:bodyPr/>
                    <a:lstStyle/>
                    <a:p>
                      <a:pPr algn="l" fontAlgn="b"/>
                      <a:r>
                        <a:rPr lang="en-US" sz="1800" b="1" i="1" u="none" strike="noStrike" dirty="0">
                          <a:effectLst/>
                          <a:latin typeface="Times New Roman" panose="02020603050405020304" pitchFamily="18" charset="0"/>
                          <a:cs typeface="Times New Roman" panose="02020603050405020304" pitchFamily="18" charset="0"/>
                        </a:rPr>
                        <a:t>Withholding</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1" u="none" strike="noStrike" dirty="0">
                          <a:effectLst/>
                          <a:latin typeface="Times New Roman" panose="02020603050405020304" pitchFamily="18" charset="0"/>
                          <a:cs typeface="Times New Roman" panose="02020603050405020304" pitchFamily="18" charset="0"/>
                        </a:rPr>
                        <a:t>63.1%</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1" u="none" strike="noStrike" dirty="0">
                          <a:effectLst/>
                          <a:latin typeface="Times New Roman" panose="02020603050405020304" pitchFamily="18" charset="0"/>
                          <a:cs typeface="Times New Roman" panose="02020603050405020304" pitchFamily="18" charset="0"/>
                        </a:rPr>
                        <a:t>3.5%</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b="1" i="1" u="none" strike="noStrike" dirty="0">
                          <a:effectLst/>
                          <a:latin typeface="Times New Roman" panose="02020603050405020304" pitchFamily="18" charset="0"/>
                          <a:cs typeface="Times New Roman" panose="02020603050405020304" pitchFamily="18" charset="0"/>
                        </a:rPr>
                        <a:t>5.6%</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704297975"/>
                  </a:ext>
                </a:extLst>
              </a:tr>
              <a:tr h="466703">
                <a:tc>
                  <a:txBody>
                    <a:bodyPr/>
                    <a:lstStyle/>
                    <a:p>
                      <a:pPr algn="l" fontAlgn="b"/>
                      <a:r>
                        <a:rPr lang="en-US" sz="1800" b="1" i="1" u="none" strike="noStrike" dirty="0">
                          <a:effectLst/>
                          <a:latin typeface="Times New Roman" panose="02020603050405020304" pitchFamily="18" charset="0"/>
                          <a:cs typeface="Times New Roman" panose="02020603050405020304" pitchFamily="18" charset="0"/>
                        </a:rPr>
                        <a:t>Est Payments/Tax Dues</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i="1" u="none" strike="noStrike" dirty="0">
                          <a:effectLst/>
                          <a:latin typeface="Times New Roman" panose="02020603050405020304" pitchFamily="18" charset="0"/>
                          <a:cs typeface="Times New Roman" panose="02020603050405020304" pitchFamily="18" charset="0"/>
                        </a:rPr>
                        <a:t>16.8%</a:t>
                      </a:r>
                      <a:endParaRPr lang="en-US" sz="18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i="1" u="none" strike="noStrike" dirty="0">
                          <a:effectLst/>
                          <a:latin typeface="Times New Roman" panose="02020603050405020304" pitchFamily="18" charset="0"/>
                          <a:cs typeface="Times New Roman" panose="02020603050405020304" pitchFamily="18" charset="0"/>
                        </a:rPr>
                        <a:t>4.3%</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b="1" i="1" u="none" strike="noStrike" dirty="0">
                          <a:effectLst/>
                          <a:latin typeface="Times New Roman" panose="02020603050405020304" pitchFamily="18" charset="0"/>
                          <a:cs typeface="Times New Roman" panose="02020603050405020304" pitchFamily="18" charset="0"/>
                        </a:rPr>
                        <a:t>19.0%</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717462053"/>
                  </a:ext>
                </a:extLst>
              </a:tr>
              <a:tr h="421245">
                <a:tc>
                  <a:txBody>
                    <a:bodyPr/>
                    <a:lstStyle/>
                    <a:p>
                      <a:pPr algn="l" fontAlgn="b"/>
                      <a:r>
                        <a:rPr lang="en-US" sz="1800" i="1" u="none" strike="noStrike" dirty="0">
                          <a:effectLst/>
                          <a:latin typeface="Times New Roman" panose="02020603050405020304" pitchFamily="18" charset="0"/>
                          <a:cs typeface="Times New Roman" panose="02020603050405020304" pitchFamily="18" charset="0"/>
                        </a:rPr>
                        <a:t>Refunds</a:t>
                      </a:r>
                      <a:endParaRPr lang="en-US" sz="18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i="1" u="sng" strike="noStrike" dirty="0">
                          <a:effectLst/>
                          <a:latin typeface="Times New Roman" panose="02020603050405020304" pitchFamily="18" charset="0"/>
                          <a:cs typeface="Times New Roman" panose="02020603050405020304" pitchFamily="18" charset="0"/>
                        </a:rPr>
                        <a:t>-10.1%</a:t>
                      </a:r>
                      <a:endParaRPr lang="en-US" sz="1800" b="0" i="1" u="sng"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i="1" u="sng" strike="noStrike" dirty="0">
                          <a:effectLst/>
                          <a:latin typeface="Times New Roman" panose="02020603050405020304" pitchFamily="18" charset="0"/>
                          <a:cs typeface="Times New Roman" panose="02020603050405020304" pitchFamily="18" charset="0"/>
                        </a:rPr>
                        <a:t>5.8%</a:t>
                      </a:r>
                      <a:endParaRPr lang="en-US" sz="1800" b="0" i="1" u="sng"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i="1" u="sng" strike="noStrike" dirty="0">
                          <a:effectLst/>
                          <a:latin typeface="Times New Roman" panose="02020603050405020304" pitchFamily="18" charset="0"/>
                          <a:cs typeface="Times New Roman" panose="02020603050405020304" pitchFamily="18" charset="0"/>
                        </a:rPr>
                        <a:t>7.9%</a:t>
                      </a:r>
                      <a:endParaRPr lang="en-US" sz="1800" b="0" i="1" u="sng"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73034936"/>
                  </a:ext>
                </a:extLst>
              </a:tr>
              <a:tr h="585391">
                <a:tc>
                  <a:txBody>
                    <a:bodyPr/>
                    <a:lstStyle/>
                    <a:p>
                      <a:pPr algn="l" rtl="0" fontAlgn="b"/>
                      <a:r>
                        <a:rPr lang="en-US" sz="1800" u="none" strike="noStrike" dirty="0">
                          <a:effectLst/>
                          <a:latin typeface="Times New Roman" panose="02020603050405020304" pitchFamily="18" charset="0"/>
                          <a:cs typeface="Times New Roman" panose="02020603050405020304" pitchFamily="18" charset="0"/>
                        </a:rPr>
                        <a:t>Net Individual Income </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69.8%</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3.4%</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u="none" strike="noStrike" dirty="0">
                          <a:effectLst/>
                          <a:latin typeface="Times New Roman" panose="02020603050405020304" pitchFamily="18" charset="0"/>
                          <a:cs typeface="Times New Roman" panose="02020603050405020304" pitchFamily="18" charset="0"/>
                        </a:rPr>
                        <a:t>7.5%</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82246223"/>
                  </a:ext>
                </a:extLst>
              </a:tr>
              <a:tr h="421245">
                <a:tc>
                  <a:txBody>
                    <a:bodyPr/>
                    <a:lstStyle/>
                    <a:p>
                      <a:pPr algn="l" rtl="0" fontAlgn="b"/>
                      <a:r>
                        <a:rPr lang="en-US" sz="1800" u="none" strike="noStrike" dirty="0">
                          <a:effectLst/>
                          <a:latin typeface="Times New Roman" panose="02020603050405020304" pitchFamily="18" charset="0"/>
                          <a:cs typeface="Times New Roman" panose="02020603050405020304" pitchFamily="18" charset="0"/>
                        </a:rPr>
                        <a:t>Sales Taxes*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18.0%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3.0%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u="none" strike="noStrike" dirty="0">
                          <a:effectLst/>
                          <a:latin typeface="Times New Roman" panose="02020603050405020304" pitchFamily="18" charset="0"/>
                          <a:cs typeface="Times New Roman" panose="02020603050405020304" pitchFamily="18" charset="0"/>
                        </a:rPr>
                        <a:t>3.2%</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98113505"/>
                  </a:ext>
                </a:extLst>
              </a:tr>
              <a:tr h="421245">
                <a:tc>
                  <a:txBody>
                    <a:bodyPr/>
                    <a:lstStyle/>
                    <a:p>
                      <a:pPr algn="l" rtl="0" fontAlgn="b"/>
                      <a:r>
                        <a:rPr lang="en-US" sz="1800" u="none" strike="noStrike" dirty="0">
                          <a:effectLst/>
                          <a:latin typeface="Times New Roman" panose="02020603050405020304" pitchFamily="18" charset="0"/>
                          <a:cs typeface="Times New Roman" panose="02020603050405020304" pitchFamily="18" charset="0"/>
                        </a:rPr>
                        <a:t>Corporate Income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4.4%</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5.7%</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u="none" strike="noStrike" dirty="0">
                          <a:effectLst/>
                          <a:latin typeface="Times New Roman" panose="02020603050405020304" pitchFamily="18" charset="0"/>
                          <a:cs typeface="Times New Roman" panose="02020603050405020304" pitchFamily="18" charset="0"/>
                        </a:rPr>
                        <a:t>13.3%</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866886991"/>
                  </a:ext>
                </a:extLst>
              </a:tr>
              <a:tr h="421245">
                <a:tc>
                  <a:txBody>
                    <a:bodyPr/>
                    <a:lstStyle/>
                    <a:p>
                      <a:pPr algn="l" rtl="0" fontAlgn="b"/>
                      <a:r>
                        <a:rPr lang="en-US" sz="1800" u="none" strike="noStrike" dirty="0">
                          <a:effectLst/>
                          <a:latin typeface="Times New Roman" panose="02020603050405020304" pitchFamily="18" charset="0"/>
                          <a:cs typeface="Times New Roman" panose="02020603050405020304" pitchFamily="18" charset="0"/>
                        </a:rPr>
                        <a:t>Recordation</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2.1%</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3.3%</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u="none" strike="noStrike" dirty="0">
                          <a:effectLst/>
                          <a:latin typeface="Times New Roman" panose="02020603050405020304" pitchFamily="18" charset="0"/>
                          <a:cs typeface="Times New Roman" panose="02020603050405020304" pitchFamily="18" charset="0"/>
                        </a:rPr>
                        <a:t>-2.3%</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007694674"/>
                  </a:ext>
                </a:extLst>
              </a:tr>
              <a:tr h="421245">
                <a:tc>
                  <a:txBody>
                    <a:bodyPr/>
                    <a:lstStyle/>
                    <a:p>
                      <a:pPr algn="l" rtl="0" fontAlgn="b"/>
                      <a:r>
                        <a:rPr lang="en-US" sz="1800" u="none" strike="noStrike" dirty="0">
                          <a:effectLst/>
                          <a:latin typeface="Times New Roman" panose="02020603050405020304" pitchFamily="18" charset="0"/>
                          <a:cs typeface="Times New Roman" panose="02020603050405020304" pitchFamily="18" charset="0"/>
                        </a:rPr>
                        <a:t>Insurance Premiums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1.9%</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6.2%</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u="none" strike="noStrike" dirty="0">
                          <a:effectLst/>
                          <a:latin typeface="Times New Roman" panose="02020603050405020304" pitchFamily="18" charset="0"/>
                          <a:cs typeface="Times New Roman" panose="02020603050405020304" pitchFamily="18" charset="0"/>
                        </a:rPr>
                        <a:t>-25.6%</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789467414"/>
                  </a:ext>
                </a:extLst>
              </a:tr>
              <a:tr h="733279">
                <a:tc>
                  <a:txBody>
                    <a:bodyPr/>
                    <a:lstStyle/>
                    <a:p>
                      <a:pPr algn="l" rtl="0" fontAlgn="b"/>
                      <a:r>
                        <a:rPr lang="en-US" sz="1800" b="1" u="none" strike="noStrike" dirty="0">
                          <a:effectLst/>
                          <a:latin typeface="Times New Roman" panose="02020603050405020304" pitchFamily="18" charset="0"/>
                          <a:cs typeface="Times New Roman" panose="02020603050405020304" pitchFamily="18" charset="0"/>
                        </a:rPr>
                        <a:t>Total GF Revenues</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100.0%</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b="1" u="none" strike="noStrike" dirty="0">
                          <a:effectLst/>
                          <a:latin typeface="Times New Roman" panose="02020603050405020304" pitchFamily="18" charset="0"/>
                          <a:cs typeface="Times New Roman" panose="02020603050405020304" pitchFamily="18" charset="0"/>
                        </a:rPr>
                        <a:t>3.4%</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800" b="1" u="none" strike="noStrike" dirty="0">
                          <a:effectLst/>
                          <a:latin typeface="Times New Roman" panose="02020603050405020304" pitchFamily="18" charset="0"/>
                          <a:cs typeface="Times New Roman" panose="02020603050405020304" pitchFamily="18" charset="0"/>
                        </a:rPr>
                        <a:t>6.2%</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143351052"/>
                  </a:ext>
                </a:extLst>
              </a:tr>
            </a:tbl>
          </a:graphicData>
        </a:graphic>
      </p:graphicFrame>
    </p:spTree>
    <p:extLst>
      <p:ext uri="{BB962C8B-B14F-4D97-AF65-F5344CB8AC3E}">
        <p14:creationId xmlns:p14="http://schemas.microsoft.com/office/powerpoint/2010/main" val="3140324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B1CA41-C72E-42D1-8106-4DAB6A702271}"/>
              </a:ext>
            </a:extLst>
          </p:cNvPr>
          <p:cNvSpPr>
            <a:spLocks noGrp="1"/>
          </p:cNvSpPr>
          <p:nvPr>
            <p:ph type="sldNum" sz="quarter" idx="12"/>
          </p:nvPr>
        </p:nvSpPr>
        <p:spPr/>
        <p:txBody>
          <a:bodyPr/>
          <a:lstStyle/>
          <a:p>
            <a:fld id="{B7D4160A-B398-445E-B430-7F2611F9565E}" type="slidenum">
              <a:rPr lang="en-US" smtClean="0"/>
              <a:pPr/>
              <a:t>26</a:t>
            </a:fld>
            <a:endParaRPr lang="en-US" dirty="0"/>
          </a:p>
        </p:txBody>
      </p:sp>
      <p:sp>
        <p:nvSpPr>
          <p:cNvPr id="3" name="Slide Number Placeholder 1">
            <a:extLst>
              <a:ext uri="{FF2B5EF4-FFF2-40B4-BE49-F238E27FC236}">
                <a16:creationId xmlns:a16="http://schemas.microsoft.com/office/drawing/2014/main" id="{FBC8B089-4530-4630-BB96-FDD9BCCC1A5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26</a:t>
            </a:fld>
            <a:endParaRPr lang="en-US" dirty="0"/>
          </a:p>
        </p:txBody>
      </p:sp>
      <p:sp>
        <p:nvSpPr>
          <p:cNvPr id="4" name="Slide Number Placeholder 1">
            <a:extLst>
              <a:ext uri="{FF2B5EF4-FFF2-40B4-BE49-F238E27FC236}">
                <a16:creationId xmlns:a16="http://schemas.microsoft.com/office/drawing/2014/main" id="{D0F0849A-16DD-4230-AD0D-35F178F85DA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26</a:t>
            </a:fld>
            <a:endParaRPr lang="en-US" dirty="0"/>
          </a:p>
        </p:txBody>
      </p:sp>
      <p:graphicFrame>
        <p:nvGraphicFramePr>
          <p:cNvPr id="5" name="Chart 4">
            <a:extLst>
              <a:ext uri="{FF2B5EF4-FFF2-40B4-BE49-F238E27FC236}">
                <a16:creationId xmlns:a16="http://schemas.microsoft.com/office/drawing/2014/main" id="{3B37FBAB-E644-4005-8D36-40DD56E6772E}"/>
              </a:ext>
            </a:extLst>
          </p:cNvPr>
          <p:cNvGraphicFramePr>
            <a:graphicFrameLocks/>
          </p:cNvGraphicFramePr>
          <p:nvPr>
            <p:extLst>
              <p:ext uri="{D42A27DB-BD31-4B8C-83A1-F6EECF244321}">
                <p14:modId xmlns:p14="http://schemas.microsoft.com/office/powerpoint/2010/main" val="962836967"/>
              </p:ext>
            </p:extLst>
          </p:nvPr>
        </p:nvGraphicFramePr>
        <p:xfrm>
          <a:off x="304800" y="228600"/>
          <a:ext cx="8458200" cy="61277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AAF3274B-6630-4CE0-8AE4-9E4A9C236A0D}"/>
              </a:ext>
            </a:extLst>
          </p:cNvPr>
          <p:cNvSpPr txBox="1"/>
          <p:nvPr/>
        </p:nvSpPr>
        <p:spPr>
          <a:xfrm>
            <a:off x="6243094" y="1675525"/>
            <a:ext cx="2268570"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All Other (Net Debt Service)</a:t>
            </a:r>
          </a:p>
        </p:txBody>
      </p:sp>
      <p:sp>
        <p:nvSpPr>
          <p:cNvPr id="7" name="TextBox 6">
            <a:extLst>
              <a:ext uri="{FF2B5EF4-FFF2-40B4-BE49-F238E27FC236}">
                <a16:creationId xmlns:a16="http://schemas.microsoft.com/office/drawing/2014/main" id="{928C1D56-C765-4FF4-91C2-9AB482C0D4A0}"/>
              </a:ext>
            </a:extLst>
          </p:cNvPr>
          <p:cNvSpPr txBox="1"/>
          <p:nvPr/>
        </p:nvSpPr>
        <p:spPr>
          <a:xfrm>
            <a:off x="5010294" y="2698110"/>
            <a:ext cx="23981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K-12 Direct Aid @ 3% growth</a:t>
            </a:r>
          </a:p>
        </p:txBody>
      </p:sp>
      <p:sp>
        <p:nvSpPr>
          <p:cNvPr id="8" name="TextBox 7">
            <a:extLst>
              <a:ext uri="{FF2B5EF4-FFF2-40B4-BE49-F238E27FC236}">
                <a16:creationId xmlns:a16="http://schemas.microsoft.com/office/drawing/2014/main" id="{690F5EC1-01C7-498A-B235-6E8B132C4A1D}"/>
              </a:ext>
            </a:extLst>
          </p:cNvPr>
          <p:cNvSpPr txBox="1"/>
          <p:nvPr/>
        </p:nvSpPr>
        <p:spPr>
          <a:xfrm>
            <a:off x="4419600" y="3695626"/>
            <a:ext cx="1911101"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Medicaid @ 6% growth</a:t>
            </a:r>
          </a:p>
        </p:txBody>
      </p:sp>
    </p:spTree>
    <p:extLst>
      <p:ext uri="{BB962C8B-B14F-4D97-AF65-F5344CB8AC3E}">
        <p14:creationId xmlns:p14="http://schemas.microsoft.com/office/powerpoint/2010/main" val="228732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2E4F36-289D-4C9C-99B5-449CBB4E442B}"/>
              </a:ext>
            </a:extLst>
          </p:cNvPr>
          <p:cNvSpPr>
            <a:spLocks noGrp="1"/>
          </p:cNvSpPr>
          <p:nvPr>
            <p:ph type="sldNum" sz="quarter" idx="12"/>
          </p:nvPr>
        </p:nvSpPr>
        <p:spPr/>
        <p:txBody>
          <a:bodyPr/>
          <a:lstStyle/>
          <a:p>
            <a:fld id="{B7D4160A-B398-445E-B430-7F2611F9565E}" type="slidenum">
              <a:rPr lang="en-US" smtClean="0"/>
              <a:pPr/>
              <a:t>27</a:t>
            </a:fld>
            <a:endParaRPr lang="en-US"/>
          </a:p>
        </p:txBody>
      </p:sp>
      <p:sp>
        <p:nvSpPr>
          <p:cNvPr id="3" name="Slide Number Placeholder 1">
            <a:extLst>
              <a:ext uri="{FF2B5EF4-FFF2-40B4-BE49-F238E27FC236}">
                <a16:creationId xmlns:a16="http://schemas.microsoft.com/office/drawing/2014/main" id="{8E5E2084-A6EF-414F-AFA8-86D7C3AF9A0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27</a:t>
            </a:fld>
            <a:endParaRPr lang="en-US" dirty="0"/>
          </a:p>
        </p:txBody>
      </p:sp>
      <p:sp>
        <p:nvSpPr>
          <p:cNvPr id="4" name="Slide Number Placeholder 1">
            <a:extLst>
              <a:ext uri="{FF2B5EF4-FFF2-40B4-BE49-F238E27FC236}">
                <a16:creationId xmlns:a16="http://schemas.microsoft.com/office/drawing/2014/main" id="{CEB833B6-0062-4C48-ADE3-00218FC9F0C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27</a:t>
            </a:fld>
            <a:endParaRPr lang="en-US" dirty="0"/>
          </a:p>
        </p:txBody>
      </p:sp>
      <p:sp>
        <p:nvSpPr>
          <p:cNvPr id="5" name="Title 1">
            <a:extLst>
              <a:ext uri="{FF2B5EF4-FFF2-40B4-BE49-F238E27FC236}">
                <a16:creationId xmlns:a16="http://schemas.microsoft.com/office/drawing/2014/main" id="{A73F2E46-9088-4C76-B914-D083A4389BB3}"/>
              </a:ext>
            </a:extLst>
          </p:cNvPr>
          <p:cNvSpPr txBox="1">
            <a:spLocks/>
          </p:cNvSpPr>
          <p:nvPr/>
        </p:nvSpPr>
        <p:spPr>
          <a:xfrm>
            <a:off x="457200" y="245482"/>
            <a:ext cx="8229600" cy="6397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latin typeface="Times New Roman" panose="02020603050405020304" pitchFamily="18" charset="0"/>
                <a:cs typeface="Times New Roman" panose="02020603050405020304" pitchFamily="18" charset="0"/>
              </a:rPr>
              <a:t>…But Virginia Has Relatively Little Room for More Borrowing*</a:t>
            </a:r>
          </a:p>
          <a:p>
            <a:r>
              <a:rPr lang="en-US" sz="2000" i="1" dirty="0">
                <a:latin typeface="Times New Roman" panose="02020603050405020304" pitchFamily="18" charset="0"/>
                <a:cs typeface="Times New Roman" panose="02020603050405020304" pitchFamily="18" charset="0"/>
              </a:rPr>
              <a:t>Introduced Budget Proposed Authorizing $730 Mil. in New Debt in FY 20</a:t>
            </a:r>
            <a:r>
              <a:rPr lang="en-US" sz="2400" i="1" dirty="0">
                <a:latin typeface="Times New Roman" panose="02020603050405020304" pitchFamily="18" charset="0"/>
                <a:cs typeface="Times New Roman" panose="02020603050405020304" pitchFamily="18" charset="0"/>
              </a:rPr>
              <a:t> </a:t>
            </a:r>
          </a:p>
        </p:txBody>
      </p:sp>
      <p:sp>
        <p:nvSpPr>
          <p:cNvPr id="6" name="Slide Number Placeholder 2">
            <a:extLst>
              <a:ext uri="{FF2B5EF4-FFF2-40B4-BE49-F238E27FC236}">
                <a16:creationId xmlns:a16="http://schemas.microsoft.com/office/drawing/2014/main" id="{E0F81D34-B1BA-489F-BD09-860CC78E99E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27</a:t>
            </a:fld>
            <a:endParaRPr lang="en-US" dirty="0"/>
          </a:p>
        </p:txBody>
      </p:sp>
      <p:sp>
        <p:nvSpPr>
          <p:cNvPr id="7" name="Rectangle 6">
            <a:extLst>
              <a:ext uri="{FF2B5EF4-FFF2-40B4-BE49-F238E27FC236}">
                <a16:creationId xmlns:a16="http://schemas.microsoft.com/office/drawing/2014/main" id="{497A6520-4A90-44A4-80CF-274DC5B1DD91}"/>
              </a:ext>
            </a:extLst>
          </p:cNvPr>
          <p:cNvSpPr/>
          <p:nvPr/>
        </p:nvSpPr>
        <p:spPr>
          <a:xfrm>
            <a:off x="990600" y="5752365"/>
            <a:ext cx="7513144" cy="830997"/>
          </a:xfrm>
          <a:prstGeom prst="rect">
            <a:avLst/>
          </a:prstGeom>
        </p:spPr>
        <p:txBody>
          <a:bodyPr wrap="square">
            <a:spAutoFit/>
          </a:bodyPr>
          <a:lstStyle/>
          <a:p>
            <a:r>
              <a:rPr lang="en-US" sz="1200" i="1" dirty="0">
                <a:latin typeface="Times New Roman" pitchFamily="18" charset="0"/>
                <a:cs typeface="Times New Roman" pitchFamily="18" charset="0"/>
              </a:rPr>
              <a:t>* Additional debt capacity based on self-imposed cap of 5% of GF + transportation revenues.</a:t>
            </a:r>
          </a:p>
          <a:p>
            <a:r>
              <a:rPr lang="en-US" sz="1200" i="1" dirty="0">
                <a:latin typeface="Times New Roman" pitchFamily="18" charset="0"/>
                <a:cs typeface="Times New Roman" pitchFamily="18" charset="0"/>
              </a:rPr>
              <a:t>   DCAC model assumes an average of $580 mil. per year over next 10 years can be issued.</a:t>
            </a:r>
          </a:p>
          <a:p>
            <a:r>
              <a:rPr lang="en-US" sz="1200" i="1" dirty="0">
                <a:latin typeface="Times New Roman" pitchFamily="18" charset="0"/>
                <a:cs typeface="Times New Roman" pitchFamily="18" charset="0"/>
              </a:rPr>
              <a:t>Source: Virginia Debt Capacity Advisory Board, Dec. 2017 </a:t>
            </a:r>
          </a:p>
          <a:p>
            <a:endParaRPr lang="en-US" sz="1200" dirty="0"/>
          </a:p>
        </p:txBody>
      </p:sp>
      <p:graphicFrame>
        <p:nvGraphicFramePr>
          <p:cNvPr id="8" name="Chart 7">
            <a:extLst>
              <a:ext uri="{FF2B5EF4-FFF2-40B4-BE49-F238E27FC236}">
                <a16:creationId xmlns:a16="http://schemas.microsoft.com/office/drawing/2014/main" id="{EE370A78-5BC2-41DF-BB8F-EF78E83D0B7C}"/>
              </a:ext>
            </a:extLst>
          </p:cNvPr>
          <p:cNvGraphicFramePr>
            <a:graphicFrameLocks/>
          </p:cNvGraphicFramePr>
          <p:nvPr>
            <p:extLst>
              <p:ext uri="{D42A27DB-BD31-4B8C-83A1-F6EECF244321}">
                <p14:modId xmlns:p14="http://schemas.microsoft.com/office/powerpoint/2010/main" val="3979448870"/>
              </p:ext>
            </p:extLst>
          </p:nvPr>
        </p:nvGraphicFramePr>
        <p:xfrm>
          <a:off x="919163" y="1084216"/>
          <a:ext cx="7310437" cy="46681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4832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CDF03E-5AF0-4269-AA40-9423EAC11381}"/>
              </a:ext>
            </a:extLst>
          </p:cNvPr>
          <p:cNvSpPr>
            <a:spLocks noGrp="1"/>
          </p:cNvSpPr>
          <p:nvPr>
            <p:ph type="sldNum" sz="quarter" idx="12"/>
          </p:nvPr>
        </p:nvSpPr>
        <p:spPr/>
        <p:txBody>
          <a:bodyPr/>
          <a:lstStyle/>
          <a:p>
            <a:fld id="{B7D4160A-B398-445E-B430-7F2611F9565E}" type="slidenum">
              <a:rPr lang="en-US" smtClean="0"/>
              <a:pPr/>
              <a:t>28</a:t>
            </a:fld>
            <a:endParaRPr lang="en-US"/>
          </a:p>
        </p:txBody>
      </p:sp>
      <p:sp>
        <p:nvSpPr>
          <p:cNvPr id="3" name="Slide Number Placeholder 1">
            <a:extLst>
              <a:ext uri="{FF2B5EF4-FFF2-40B4-BE49-F238E27FC236}">
                <a16:creationId xmlns:a16="http://schemas.microsoft.com/office/drawing/2014/main" id="{C42B172F-A016-4B83-A586-F0AA6C18F82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28</a:t>
            </a:fld>
            <a:endParaRPr lang="en-US"/>
          </a:p>
        </p:txBody>
      </p:sp>
      <p:sp>
        <p:nvSpPr>
          <p:cNvPr id="4" name="Slide Number Placeholder 1">
            <a:extLst>
              <a:ext uri="{FF2B5EF4-FFF2-40B4-BE49-F238E27FC236}">
                <a16:creationId xmlns:a16="http://schemas.microsoft.com/office/drawing/2014/main" id="{37C79F5F-448D-4060-9CB0-72F216EB9C4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5922AA-C18C-49FE-869D-24C61D055C1A}" type="slidenum">
              <a:rPr lang="en-US" smtClean="0"/>
              <a:pPr/>
              <a:t>28</a:t>
            </a:fld>
            <a:endParaRPr lang="en-US"/>
          </a:p>
        </p:txBody>
      </p:sp>
      <p:sp>
        <p:nvSpPr>
          <p:cNvPr id="5" name="Slide Number Placeholder 1">
            <a:extLst>
              <a:ext uri="{FF2B5EF4-FFF2-40B4-BE49-F238E27FC236}">
                <a16:creationId xmlns:a16="http://schemas.microsoft.com/office/drawing/2014/main" id="{B8E154C7-E3B2-4033-B3BB-B6EF8A8A09E0}"/>
              </a:ext>
            </a:extLst>
          </p:cNvPr>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3FF294-E623-41F5-85A0-D7C4BCA1B8B7}"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1">
            <a:extLst>
              <a:ext uri="{FF2B5EF4-FFF2-40B4-BE49-F238E27FC236}">
                <a16:creationId xmlns:a16="http://schemas.microsoft.com/office/drawing/2014/main" id="{C3DD5A2C-A7FE-44A5-AB4B-A350C1913BCA}"/>
              </a:ext>
            </a:extLst>
          </p:cNvPr>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3FF294-E623-41F5-85A0-D7C4BCA1B8B7}"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Title 1">
            <a:extLst>
              <a:ext uri="{FF2B5EF4-FFF2-40B4-BE49-F238E27FC236}">
                <a16:creationId xmlns:a16="http://schemas.microsoft.com/office/drawing/2014/main" id="{539A42EF-3910-4956-AFBA-C5C6D6EE4137}"/>
              </a:ext>
            </a:extLst>
          </p:cNvPr>
          <p:cNvSpPr txBox="1">
            <a:spLocks/>
          </p:cNvSpPr>
          <p:nvPr/>
        </p:nvSpPr>
        <p:spPr>
          <a:xfrm>
            <a:off x="457200" y="495301"/>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National Rankings Indicate a Relatively Low State Tax Burden Given our State’s Wealth</a:t>
            </a:r>
          </a:p>
        </p:txBody>
      </p:sp>
      <p:sp>
        <p:nvSpPr>
          <p:cNvPr id="8" name="Slide Number Placeholder 3">
            <a:extLst>
              <a:ext uri="{FF2B5EF4-FFF2-40B4-BE49-F238E27FC236}">
                <a16:creationId xmlns:a16="http://schemas.microsoft.com/office/drawing/2014/main" id="{CDE004DF-7B4F-4D06-AE7A-A2869A373ADE}"/>
              </a:ext>
            </a:extLst>
          </p:cNvPr>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F64E7D3-A0E4-4509-8EEA-75E767BA1178}"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TextBox 8">
            <a:extLst>
              <a:ext uri="{FF2B5EF4-FFF2-40B4-BE49-F238E27FC236}">
                <a16:creationId xmlns:a16="http://schemas.microsoft.com/office/drawing/2014/main" id="{6F25DCE1-A4C9-4A80-B9DF-7B571E91ABD5}"/>
              </a:ext>
            </a:extLst>
          </p:cNvPr>
          <p:cNvSpPr txBox="1"/>
          <p:nvPr/>
        </p:nvSpPr>
        <p:spPr>
          <a:xfrm>
            <a:off x="731668" y="5802352"/>
            <a:ext cx="4997587" cy="553998"/>
          </a:xfrm>
          <a:prstGeom prst="rect">
            <a:avLst/>
          </a:prstGeom>
          <a:noFill/>
        </p:spPr>
        <p:txBody>
          <a:bodyPr wrap="square" rtlCol="0">
            <a:spAutoFit/>
          </a:bodyPr>
          <a:lstStyle/>
          <a:p>
            <a:r>
              <a:rPr lang="en-US" sz="1200" i="1" dirty="0">
                <a:latin typeface="Times New Roman" pitchFamily="18" charset="0"/>
                <a:cs typeface="Times New Roman" pitchFamily="18" charset="0"/>
              </a:rPr>
              <a:t>Source: Virginia Compared to Other States, JLARC, 2012, 2018 Editions</a:t>
            </a:r>
          </a:p>
          <a:p>
            <a:endParaRPr lang="en-US" i="1" dirty="0"/>
          </a:p>
        </p:txBody>
      </p:sp>
      <p:graphicFrame>
        <p:nvGraphicFramePr>
          <p:cNvPr id="10" name="Table 9">
            <a:extLst>
              <a:ext uri="{FF2B5EF4-FFF2-40B4-BE49-F238E27FC236}">
                <a16:creationId xmlns:a16="http://schemas.microsoft.com/office/drawing/2014/main" id="{3C08EB5E-E704-4910-85E8-CF385C57B036}"/>
              </a:ext>
            </a:extLst>
          </p:cNvPr>
          <p:cNvGraphicFramePr>
            <a:graphicFrameLocks noGrp="1"/>
          </p:cNvGraphicFramePr>
          <p:nvPr>
            <p:extLst>
              <p:ext uri="{D42A27DB-BD31-4B8C-83A1-F6EECF244321}">
                <p14:modId xmlns:p14="http://schemas.microsoft.com/office/powerpoint/2010/main" val="2105426488"/>
              </p:ext>
            </p:extLst>
          </p:nvPr>
        </p:nvGraphicFramePr>
        <p:xfrm>
          <a:off x="759041" y="1752600"/>
          <a:ext cx="7543800" cy="4114799"/>
        </p:xfrm>
        <a:graphic>
          <a:graphicData uri="http://schemas.openxmlformats.org/drawingml/2006/table">
            <a:tbl>
              <a:tblPr/>
              <a:tblGrid>
                <a:gridCol w="3941570">
                  <a:extLst>
                    <a:ext uri="{9D8B030D-6E8A-4147-A177-3AD203B41FA5}">
                      <a16:colId xmlns:a16="http://schemas.microsoft.com/office/drawing/2014/main" val="20000"/>
                    </a:ext>
                  </a:extLst>
                </a:gridCol>
                <a:gridCol w="1801115">
                  <a:extLst>
                    <a:ext uri="{9D8B030D-6E8A-4147-A177-3AD203B41FA5}">
                      <a16:colId xmlns:a16="http://schemas.microsoft.com/office/drawing/2014/main" val="20001"/>
                    </a:ext>
                  </a:extLst>
                </a:gridCol>
                <a:gridCol w="1801115">
                  <a:extLst>
                    <a:ext uri="{9D8B030D-6E8A-4147-A177-3AD203B41FA5}">
                      <a16:colId xmlns:a16="http://schemas.microsoft.com/office/drawing/2014/main" val="20002"/>
                    </a:ext>
                  </a:extLst>
                </a:gridCol>
              </a:tblGrid>
              <a:tr h="606950">
                <a:tc>
                  <a:txBody>
                    <a:bodyPr/>
                    <a:lstStyle/>
                    <a:p>
                      <a:pPr algn="l" fontAlgn="b"/>
                      <a:endParaRPr lang="en-US" sz="1800" b="0" i="0" u="none" strike="noStrike" dirty="0">
                        <a:solidFill>
                          <a:srgbClr val="000000"/>
                        </a:solidFill>
                        <a:latin typeface="Times New Roman"/>
                      </a:endParaRPr>
                    </a:p>
                  </a:txBody>
                  <a:tcPr marL="7244" marR="7244" marT="7244" marB="0" anchor="b">
                    <a:lnL>
                      <a:noFill/>
                    </a:lnL>
                    <a:lnR>
                      <a:noFill/>
                    </a:lnR>
                    <a:lnT>
                      <a:noFill/>
                    </a:lnT>
                    <a:lnB>
                      <a:noFill/>
                    </a:lnB>
                  </a:tcPr>
                </a:tc>
                <a:tc>
                  <a:txBody>
                    <a:bodyPr/>
                    <a:lstStyle/>
                    <a:p>
                      <a:pPr algn="ctr" rtl="0" fontAlgn="b"/>
                      <a:r>
                        <a:rPr lang="en-US" sz="1800" b="1" i="0" u="sng" strike="noStrike" dirty="0">
                          <a:solidFill>
                            <a:srgbClr val="000000"/>
                          </a:solidFill>
                          <a:latin typeface="Times New Roman"/>
                        </a:rPr>
                        <a:t>2012 JLARC  Ranking</a:t>
                      </a:r>
                    </a:p>
                  </a:txBody>
                  <a:tcPr marL="7244" marR="7244" marT="7244" marB="0" anchor="b">
                    <a:lnL>
                      <a:noFill/>
                    </a:lnL>
                    <a:lnR>
                      <a:noFill/>
                    </a:lnR>
                    <a:lnT>
                      <a:noFill/>
                    </a:lnT>
                    <a:lnB>
                      <a:noFill/>
                    </a:lnB>
                  </a:tcPr>
                </a:tc>
                <a:tc>
                  <a:txBody>
                    <a:bodyPr/>
                    <a:lstStyle/>
                    <a:p>
                      <a:pPr algn="ctr" rtl="0" fontAlgn="b"/>
                      <a:r>
                        <a:rPr lang="en-US" sz="1800" b="1" i="0" u="sng" strike="noStrike" dirty="0">
                          <a:solidFill>
                            <a:srgbClr val="000000"/>
                          </a:solidFill>
                          <a:latin typeface="Times New Roman"/>
                        </a:rPr>
                        <a:t>2018 JLARC  Ranking</a:t>
                      </a:r>
                    </a:p>
                  </a:txBody>
                  <a:tcPr marL="7244" marR="7244" marT="7244" marB="0" anchor="b">
                    <a:lnL>
                      <a:noFill/>
                    </a:lnL>
                    <a:lnR>
                      <a:noFill/>
                    </a:lnR>
                    <a:lnT>
                      <a:noFill/>
                    </a:lnT>
                    <a:lnB>
                      <a:noFill/>
                    </a:lnB>
                  </a:tcPr>
                </a:tc>
                <a:extLst>
                  <a:ext uri="{0D108BD9-81ED-4DB2-BD59-A6C34878D82A}">
                    <a16:rowId xmlns:a16="http://schemas.microsoft.com/office/drawing/2014/main" val="10000"/>
                  </a:ext>
                </a:extLst>
              </a:tr>
              <a:tr h="521892">
                <a:tc>
                  <a:txBody>
                    <a:bodyPr/>
                    <a:lstStyle/>
                    <a:p>
                      <a:pPr algn="l" rtl="0" fontAlgn="b"/>
                      <a:r>
                        <a:rPr lang="en-US" sz="1800" b="0" i="0" u="none" strike="noStrike" dirty="0">
                          <a:solidFill>
                            <a:srgbClr val="000000"/>
                          </a:solidFill>
                          <a:latin typeface="Times New Roman"/>
                        </a:rPr>
                        <a:t>Per capita personal income</a:t>
                      </a:r>
                    </a:p>
                  </a:txBody>
                  <a:tcPr marL="7244" marR="7244" marT="7244" marB="0" anchor="b">
                    <a:lnL>
                      <a:noFill/>
                    </a:lnL>
                    <a:lnR>
                      <a:noFill/>
                    </a:lnR>
                    <a:lnT>
                      <a:noFill/>
                    </a:lnT>
                    <a:lnB>
                      <a:noFill/>
                    </a:lnB>
                  </a:tcPr>
                </a:tc>
                <a:tc>
                  <a:txBody>
                    <a:bodyPr/>
                    <a:lstStyle/>
                    <a:p>
                      <a:pPr algn="ctr" rtl="0" fontAlgn="b"/>
                      <a:r>
                        <a:rPr lang="en-US" sz="1800" b="0" i="0" u="none" strike="noStrike" dirty="0">
                          <a:solidFill>
                            <a:srgbClr val="000000"/>
                          </a:solidFill>
                          <a:latin typeface="Times New Roman"/>
                        </a:rPr>
                        <a:t>8</a:t>
                      </a:r>
                    </a:p>
                  </a:txBody>
                  <a:tcPr marL="7244" marR="7244" marT="7244" marB="0" anchor="b">
                    <a:lnL>
                      <a:noFill/>
                    </a:lnL>
                    <a:lnR>
                      <a:noFill/>
                    </a:lnR>
                    <a:lnT>
                      <a:noFill/>
                    </a:lnT>
                    <a:lnB>
                      <a:noFill/>
                    </a:lnB>
                  </a:tcPr>
                </a:tc>
                <a:tc>
                  <a:txBody>
                    <a:bodyPr/>
                    <a:lstStyle/>
                    <a:p>
                      <a:pPr algn="ctr" rtl="0" fontAlgn="b"/>
                      <a:r>
                        <a:rPr lang="en-US" sz="1800" b="0" i="0" u="none" strike="noStrike" dirty="0">
                          <a:solidFill>
                            <a:srgbClr val="000000"/>
                          </a:solidFill>
                          <a:latin typeface="Times New Roman"/>
                        </a:rPr>
                        <a:t>12</a:t>
                      </a:r>
                    </a:p>
                  </a:txBody>
                  <a:tcPr marL="7244" marR="7244" marT="7244" marB="0" anchor="b">
                    <a:lnL>
                      <a:noFill/>
                    </a:lnL>
                    <a:lnR>
                      <a:noFill/>
                    </a:lnR>
                    <a:lnT>
                      <a:noFill/>
                    </a:lnT>
                    <a:lnB>
                      <a:noFill/>
                    </a:lnB>
                  </a:tcPr>
                </a:tc>
                <a:extLst>
                  <a:ext uri="{0D108BD9-81ED-4DB2-BD59-A6C34878D82A}">
                    <a16:rowId xmlns:a16="http://schemas.microsoft.com/office/drawing/2014/main" val="10001"/>
                  </a:ext>
                </a:extLst>
              </a:tr>
              <a:tr h="596687">
                <a:tc>
                  <a:txBody>
                    <a:bodyPr/>
                    <a:lstStyle/>
                    <a:p>
                      <a:pPr algn="l" rtl="0" fontAlgn="b"/>
                      <a:r>
                        <a:rPr lang="en-US" sz="1800" b="0" i="0" u="none" strike="noStrike" dirty="0">
                          <a:solidFill>
                            <a:srgbClr val="000000"/>
                          </a:solidFill>
                          <a:latin typeface="Times New Roman"/>
                        </a:rPr>
                        <a:t>Per capita state taxes</a:t>
                      </a:r>
                    </a:p>
                  </a:txBody>
                  <a:tcPr marL="7244" marR="7244" marT="7244" marB="0" anchor="b">
                    <a:lnL>
                      <a:noFill/>
                    </a:lnL>
                    <a:lnR>
                      <a:noFill/>
                    </a:lnR>
                    <a:lnT>
                      <a:noFill/>
                    </a:lnT>
                    <a:lnB>
                      <a:noFill/>
                    </a:lnB>
                  </a:tcPr>
                </a:tc>
                <a:tc>
                  <a:txBody>
                    <a:bodyPr/>
                    <a:lstStyle/>
                    <a:p>
                      <a:pPr algn="ctr" rtl="0" fontAlgn="b"/>
                      <a:r>
                        <a:rPr lang="en-US" sz="1800" b="0" i="0" u="none" strike="noStrike" dirty="0">
                          <a:solidFill>
                            <a:srgbClr val="000000"/>
                          </a:solidFill>
                          <a:latin typeface="Times New Roman"/>
                        </a:rPr>
                        <a:t>34</a:t>
                      </a:r>
                    </a:p>
                  </a:txBody>
                  <a:tcPr marL="7244" marR="7244" marT="7244" marB="0" anchor="b">
                    <a:lnL>
                      <a:noFill/>
                    </a:lnL>
                    <a:lnR>
                      <a:noFill/>
                    </a:lnR>
                    <a:lnT>
                      <a:noFill/>
                    </a:lnT>
                    <a:lnB>
                      <a:noFill/>
                    </a:lnB>
                  </a:tcPr>
                </a:tc>
                <a:tc>
                  <a:txBody>
                    <a:bodyPr/>
                    <a:lstStyle/>
                    <a:p>
                      <a:pPr algn="ctr" rtl="0" fontAlgn="b"/>
                      <a:r>
                        <a:rPr lang="en-US" sz="1800" b="0" i="0" u="none" strike="noStrike" dirty="0">
                          <a:solidFill>
                            <a:srgbClr val="000000"/>
                          </a:solidFill>
                          <a:latin typeface="Times New Roman"/>
                        </a:rPr>
                        <a:t>33</a:t>
                      </a:r>
                    </a:p>
                  </a:txBody>
                  <a:tcPr marL="7244" marR="7244" marT="7244" marB="0" anchor="b">
                    <a:lnL>
                      <a:noFill/>
                    </a:lnL>
                    <a:lnR>
                      <a:noFill/>
                    </a:lnR>
                    <a:lnT>
                      <a:noFill/>
                    </a:lnT>
                    <a:lnB>
                      <a:noFill/>
                    </a:lnB>
                  </a:tcPr>
                </a:tc>
                <a:extLst>
                  <a:ext uri="{0D108BD9-81ED-4DB2-BD59-A6C34878D82A}">
                    <a16:rowId xmlns:a16="http://schemas.microsoft.com/office/drawing/2014/main" val="10003"/>
                  </a:ext>
                </a:extLst>
              </a:tr>
              <a:tr h="596687">
                <a:tc>
                  <a:txBody>
                    <a:bodyPr/>
                    <a:lstStyle/>
                    <a:p>
                      <a:pPr algn="l" rtl="0" fontAlgn="b"/>
                      <a:r>
                        <a:rPr lang="en-US" sz="1800" b="0" i="0" u="none" strike="noStrike">
                          <a:solidFill>
                            <a:srgbClr val="000000"/>
                          </a:solidFill>
                          <a:latin typeface="Times New Roman"/>
                        </a:rPr>
                        <a:t>Per capita local taxes</a:t>
                      </a:r>
                    </a:p>
                  </a:txBody>
                  <a:tcPr marL="7244" marR="7244" marT="7244" marB="0" anchor="b">
                    <a:lnL>
                      <a:noFill/>
                    </a:lnL>
                    <a:lnR>
                      <a:noFill/>
                    </a:lnR>
                    <a:lnT>
                      <a:noFill/>
                    </a:lnT>
                    <a:lnB>
                      <a:noFill/>
                    </a:lnB>
                  </a:tcPr>
                </a:tc>
                <a:tc>
                  <a:txBody>
                    <a:bodyPr/>
                    <a:lstStyle/>
                    <a:p>
                      <a:pPr algn="ctr" rtl="0" fontAlgn="b"/>
                      <a:r>
                        <a:rPr lang="en-US" sz="1800" b="0" i="0" u="none" strike="noStrike" dirty="0">
                          <a:solidFill>
                            <a:srgbClr val="000000"/>
                          </a:solidFill>
                          <a:latin typeface="Times New Roman"/>
                        </a:rPr>
                        <a:t>13</a:t>
                      </a:r>
                    </a:p>
                  </a:txBody>
                  <a:tcPr marL="7244" marR="7244" marT="7244" marB="0" anchor="b">
                    <a:lnL>
                      <a:noFill/>
                    </a:lnL>
                    <a:lnR>
                      <a:noFill/>
                    </a:lnR>
                    <a:lnT>
                      <a:noFill/>
                    </a:lnT>
                    <a:lnB>
                      <a:noFill/>
                    </a:lnB>
                  </a:tcPr>
                </a:tc>
                <a:tc>
                  <a:txBody>
                    <a:bodyPr/>
                    <a:lstStyle/>
                    <a:p>
                      <a:pPr algn="ctr" rtl="0" fontAlgn="b"/>
                      <a:r>
                        <a:rPr lang="en-US" sz="1800" b="0" i="0" u="none" strike="noStrike" dirty="0">
                          <a:solidFill>
                            <a:srgbClr val="000000"/>
                          </a:solidFill>
                          <a:latin typeface="Times New Roman"/>
                        </a:rPr>
                        <a:t>16</a:t>
                      </a:r>
                    </a:p>
                  </a:txBody>
                  <a:tcPr marL="7244" marR="7244" marT="7244" marB="0" anchor="b">
                    <a:lnL>
                      <a:noFill/>
                    </a:lnL>
                    <a:lnR>
                      <a:noFill/>
                    </a:lnR>
                    <a:lnT>
                      <a:noFill/>
                    </a:lnT>
                    <a:lnB>
                      <a:noFill/>
                    </a:lnB>
                  </a:tcPr>
                </a:tc>
                <a:extLst>
                  <a:ext uri="{0D108BD9-81ED-4DB2-BD59-A6C34878D82A}">
                    <a16:rowId xmlns:a16="http://schemas.microsoft.com/office/drawing/2014/main" val="10004"/>
                  </a:ext>
                </a:extLst>
              </a:tr>
              <a:tr h="613496">
                <a:tc>
                  <a:txBody>
                    <a:bodyPr/>
                    <a:lstStyle/>
                    <a:p>
                      <a:pPr algn="l"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tc>
                  <a:txBody>
                    <a:bodyPr/>
                    <a:lstStyle/>
                    <a:p>
                      <a:pPr algn="ctr"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tc>
                  <a:txBody>
                    <a:bodyPr/>
                    <a:lstStyle/>
                    <a:p>
                      <a:pPr algn="ctr"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extLst>
                  <a:ext uri="{0D108BD9-81ED-4DB2-BD59-A6C34878D82A}">
                    <a16:rowId xmlns:a16="http://schemas.microsoft.com/office/drawing/2014/main" val="10005"/>
                  </a:ext>
                </a:extLst>
              </a:tr>
              <a:tr h="582400">
                <a:tc>
                  <a:txBody>
                    <a:bodyPr/>
                    <a:lstStyle/>
                    <a:p>
                      <a:pPr algn="l"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tc>
                  <a:txBody>
                    <a:bodyPr/>
                    <a:lstStyle/>
                    <a:p>
                      <a:pPr algn="ctr"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tc>
                  <a:txBody>
                    <a:bodyPr/>
                    <a:lstStyle/>
                    <a:p>
                      <a:pPr algn="ctr"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extLst>
                  <a:ext uri="{0D108BD9-81ED-4DB2-BD59-A6C34878D82A}">
                    <a16:rowId xmlns:a16="http://schemas.microsoft.com/office/drawing/2014/main" val="10006"/>
                  </a:ext>
                </a:extLst>
              </a:tr>
              <a:tr h="596687">
                <a:tc>
                  <a:txBody>
                    <a:bodyPr/>
                    <a:lstStyle/>
                    <a:p>
                      <a:pPr algn="l"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tc>
                  <a:txBody>
                    <a:bodyPr/>
                    <a:lstStyle/>
                    <a:p>
                      <a:pPr algn="ctr"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tc>
                  <a:txBody>
                    <a:bodyPr/>
                    <a:lstStyle/>
                    <a:p>
                      <a:pPr algn="ctr" rtl="0" fontAlgn="b"/>
                      <a:endParaRPr lang="en-US" sz="1600" b="0" i="0" u="none" strike="noStrike" dirty="0">
                        <a:solidFill>
                          <a:srgbClr val="000000"/>
                        </a:solidFill>
                        <a:latin typeface="Times New Roman"/>
                      </a:endParaRPr>
                    </a:p>
                  </a:txBody>
                  <a:tcPr marL="7554" marR="7554" marT="7554" marB="0" anchor="b">
                    <a:lnL>
                      <a:noFill/>
                    </a:lnL>
                    <a:lnR>
                      <a:noFill/>
                    </a:lnR>
                    <a:lnT>
                      <a:noFill/>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02383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76C850-E885-4244-8E60-CF5C68E6CA94}"/>
              </a:ext>
            </a:extLst>
          </p:cNvPr>
          <p:cNvSpPr>
            <a:spLocks noGrp="1"/>
          </p:cNvSpPr>
          <p:nvPr>
            <p:ph type="sldNum" sz="quarter" idx="12"/>
          </p:nvPr>
        </p:nvSpPr>
        <p:spPr/>
        <p:txBody>
          <a:bodyPr/>
          <a:lstStyle/>
          <a:p>
            <a:fld id="{B7D4160A-B398-445E-B430-7F2611F9565E}" type="slidenum">
              <a:rPr lang="en-US" smtClean="0"/>
              <a:pPr/>
              <a:t>29</a:t>
            </a:fld>
            <a:endParaRPr lang="en-US"/>
          </a:p>
        </p:txBody>
      </p:sp>
      <p:sp>
        <p:nvSpPr>
          <p:cNvPr id="3" name="Slide Number Placeholder 1">
            <a:extLst>
              <a:ext uri="{FF2B5EF4-FFF2-40B4-BE49-F238E27FC236}">
                <a16:creationId xmlns:a16="http://schemas.microsoft.com/office/drawing/2014/main" id="{FEE43F92-E398-4B1B-A6D2-9C52746E144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29</a:t>
            </a:fld>
            <a:endParaRPr lang="en-US"/>
          </a:p>
        </p:txBody>
      </p:sp>
      <p:sp>
        <p:nvSpPr>
          <p:cNvPr id="4" name="Slide Number Placeholder 1">
            <a:extLst>
              <a:ext uri="{FF2B5EF4-FFF2-40B4-BE49-F238E27FC236}">
                <a16:creationId xmlns:a16="http://schemas.microsoft.com/office/drawing/2014/main" id="{C09576C8-1D4C-4E5B-A53F-6BD3534B786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29</a:t>
            </a:fld>
            <a:endParaRPr lang="en-US"/>
          </a:p>
        </p:txBody>
      </p:sp>
      <p:sp>
        <p:nvSpPr>
          <p:cNvPr id="5" name="Slide Number Placeholder 1">
            <a:extLst>
              <a:ext uri="{FF2B5EF4-FFF2-40B4-BE49-F238E27FC236}">
                <a16:creationId xmlns:a16="http://schemas.microsoft.com/office/drawing/2014/main" id="{EB478553-88CC-4660-AD2F-2B16B74561F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29</a:t>
            </a:fld>
            <a:endParaRPr lang="en-US"/>
          </a:p>
        </p:txBody>
      </p:sp>
      <p:sp>
        <p:nvSpPr>
          <p:cNvPr id="6" name="Title 1">
            <a:extLst>
              <a:ext uri="{FF2B5EF4-FFF2-40B4-BE49-F238E27FC236}">
                <a16:creationId xmlns:a16="http://schemas.microsoft.com/office/drawing/2014/main" id="{C7DA5578-A3AB-4062-A45E-A5AB29A5F600}"/>
              </a:ext>
            </a:extLst>
          </p:cNvPr>
          <p:cNvSpPr txBox="1">
            <a:spLocks/>
          </p:cNvSpPr>
          <p:nvPr/>
        </p:nvSpPr>
        <p:spPr>
          <a:xfrm>
            <a:off x="609600" y="427038"/>
            <a:ext cx="8229600" cy="79216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Summary</a:t>
            </a:r>
          </a:p>
        </p:txBody>
      </p:sp>
      <p:sp>
        <p:nvSpPr>
          <p:cNvPr id="7" name="Content Placeholder 2">
            <a:extLst>
              <a:ext uri="{FF2B5EF4-FFF2-40B4-BE49-F238E27FC236}">
                <a16:creationId xmlns:a16="http://schemas.microsoft.com/office/drawing/2014/main" id="{86DE4E7C-D530-46E7-A86C-35866FC09462}"/>
              </a:ext>
            </a:extLst>
          </p:cNvPr>
          <p:cNvSpPr txBox="1">
            <a:spLocks/>
          </p:cNvSpPr>
          <p:nvPr/>
        </p:nvSpPr>
        <p:spPr>
          <a:xfrm>
            <a:off x="609600" y="1371600"/>
            <a:ext cx="8229600" cy="5105400"/>
          </a:xfrm>
          <a:prstGeom prst="rect">
            <a:avLst/>
          </a:prstGeom>
        </p:spPr>
        <p:txBody>
          <a:bodyPr>
            <a:normAutofit lnSpcReduction="10000"/>
          </a:bodyPr>
          <a:lstStyle/>
          <a:p>
            <a:pPr marL="342900" indent="-342900">
              <a:spcBef>
                <a:spcPct val="20000"/>
              </a:spcBef>
              <a:buFont typeface="Arial" pitchFamily="34" charset="0"/>
              <a:buChar char="•"/>
              <a:defRPr/>
            </a:pPr>
            <a:r>
              <a:rPr lang="en-US" sz="2000" dirty="0">
                <a:latin typeface="Times New Roman" pitchFamily="18" charset="0"/>
                <a:cs typeface="Times New Roman" pitchFamily="18" charset="0"/>
              </a:rPr>
              <a:t>Low growth in state GF revenues and high growth in Medicaid and debt service has meant a continued degradation in ongoing GF state support for natural resource programs. Will Medicaid expenditure growth slow by moving to managed care, and will revenues sustain faster growth to allow more state investment in natural resources? </a:t>
            </a:r>
          </a:p>
          <a:p>
            <a:pPr marL="800100" lvl="1" indent="-342900">
              <a:spcBef>
                <a:spcPct val="20000"/>
              </a:spcBef>
              <a:buFontTx/>
              <a:buChar char="-"/>
              <a:defRPr/>
            </a:pPr>
            <a:r>
              <a:rPr lang="en-US" sz="2000" dirty="0">
                <a:latin typeface="Times New Roman" pitchFamily="18" charset="0"/>
                <a:cs typeface="Times New Roman" pitchFamily="18" charset="0"/>
              </a:rPr>
              <a:t>Since the 2009 recession, state funding has not been restored to many 	priority programs, including education.</a:t>
            </a:r>
          </a:p>
          <a:p>
            <a:pPr marL="800100" lvl="1" indent="-342900">
              <a:spcBef>
                <a:spcPct val="20000"/>
              </a:spcBef>
              <a:buFontTx/>
              <a:buChar char="-"/>
              <a:defRPr/>
            </a:pPr>
            <a:r>
              <a:rPr lang="en-US" sz="2000" dirty="0">
                <a:latin typeface="Times New Roman" pitchFamily="18" charset="0"/>
                <a:cs typeface="Times New Roman" pitchFamily="18" charset="0"/>
              </a:rPr>
              <a:t>There is very limited new state debt capacity available and still remain a AAA-rated state. Governor and General Assembly have created another reserve fund to maintain AAA rating – causing additional scarcity for restoring funding.</a:t>
            </a:r>
          </a:p>
          <a:p>
            <a:pPr>
              <a:spcBef>
                <a:spcPct val="20000"/>
              </a:spcBef>
              <a:defRPr/>
            </a:pPr>
            <a:endParaRPr lang="en-US" sz="1000" b="1" dirty="0">
              <a:latin typeface="Times New Roman" pitchFamily="18" charset="0"/>
              <a:cs typeface="Times New Roman" pitchFamily="18" charset="0"/>
            </a:endParaRPr>
          </a:p>
          <a:p>
            <a:pPr marL="342900" lvl="0" indent="-342900">
              <a:spcBef>
                <a:spcPct val="20000"/>
              </a:spcBef>
              <a:buFont typeface="Arial" pitchFamily="34" charset="0"/>
              <a:buChar char="•"/>
              <a:defRPr/>
            </a:pPr>
            <a:r>
              <a:rPr lang="en-US" sz="2000" dirty="0">
                <a:latin typeface="Times New Roman" panose="02020603050405020304" pitchFamily="18" charset="0"/>
                <a:cs typeface="Times New Roman" pitchFamily="18" charset="0"/>
              </a:rPr>
              <a:t>Local revenues are under even more stress than state revenue sources.</a:t>
            </a:r>
          </a:p>
          <a:p>
            <a:pPr lvl="0">
              <a:spcBef>
                <a:spcPct val="20000"/>
              </a:spcBef>
              <a:defRPr/>
            </a:pPr>
            <a:r>
              <a:rPr lang="en-US" sz="2000" dirty="0">
                <a:latin typeface="Times New Roman" panose="02020603050405020304" pitchFamily="18" charset="0"/>
                <a:cs typeface="Times New Roman" pitchFamily="18" charset="0"/>
              </a:rPr>
              <a:t>  </a:t>
            </a:r>
          </a:p>
          <a:p>
            <a:pPr marL="342900" indent="-342900">
              <a:spcBef>
                <a:spcPct val="20000"/>
              </a:spcBef>
              <a:buFont typeface="Arial" pitchFamily="34" charset="0"/>
              <a:buChar char="•"/>
              <a:defRPr/>
            </a:pPr>
            <a:r>
              <a:rPr lang="en-US" sz="2000" dirty="0">
                <a:latin typeface="Times New Roman" panose="02020603050405020304" pitchFamily="18" charset="0"/>
                <a:cs typeface="Times New Roman" pitchFamily="18" charset="0"/>
              </a:rPr>
              <a:t>A sustainable new revenue source is needed if Virginia is to meet goals for land conservation and water quality.</a:t>
            </a:r>
            <a:endParaRPr lang="en-US" sz="1000" dirty="0">
              <a:latin typeface="Times New Roman" pitchFamily="18" charset="0"/>
              <a:cs typeface="Times New Roman" pitchFamily="18" charset="0"/>
            </a:endParaRPr>
          </a:p>
          <a:p>
            <a:pPr lvl="0">
              <a:spcBef>
                <a:spcPct val="20000"/>
              </a:spcBef>
              <a:defRPr/>
            </a:pPr>
            <a:endParaRPr lang="en-US" sz="1000" dirty="0">
              <a:latin typeface="Times New Roman" pitchFamily="18" charset="0"/>
              <a:cs typeface="Times New Roman" pitchFamily="18" charset="0"/>
            </a:endParaRPr>
          </a:p>
          <a:p>
            <a:pPr marR="0" lvl="0" algn="l"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57307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714635-0B26-4C23-8571-E179660F83CA}"/>
              </a:ext>
            </a:extLst>
          </p:cNvPr>
          <p:cNvSpPr>
            <a:spLocks noGrp="1"/>
          </p:cNvSpPr>
          <p:nvPr>
            <p:ph type="sldNum" sz="quarter" idx="12"/>
          </p:nvPr>
        </p:nvSpPr>
        <p:spPr/>
        <p:txBody>
          <a:bodyPr/>
          <a:lstStyle/>
          <a:p>
            <a:fld id="{B7D4160A-B398-445E-B430-7F2611F9565E}" type="slidenum">
              <a:rPr lang="en-US" smtClean="0"/>
              <a:pPr/>
              <a:t>3</a:t>
            </a:fld>
            <a:endParaRPr lang="en-US"/>
          </a:p>
        </p:txBody>
      </p:sp>
      <p:sp>
        <p:nvSpPr>
          <p:cNvPr id="3" name="Title 1">
            <a:extLst>
              <a:ext uri="{FF2B5EF4-FFF2-40B4-BE49-F238E27FC236}">
                <a16:creationId xmlns:a16="http://schemas.microsoft.com/office/drawing/2014/main" id="{43A114DB-BFE1-40D8-9792-510EA224584D}"/>
              </a:ext>
            </a:extLst>
          </p:cNvPr>
          <p:cNvSpPr txBox="1">
            <a:spLocks/>
          </p:cNvSpPr>
          <p:nvPr/>
        </p:nvSpPr>
        <p:spPr>
          <a:xfrm>
            <a:off x="457200" y="27463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FY 2018 Virginia Natural Resource Funding </a:t>
            </a:r>
          </a:p>
        </p:txBody>
      </p:sp>
      <p:sp>
        <p:nvSpPr>
          <p:cNvPr id="4" name="Slide Number Placeholder 2">
            <a:extLst>
              <a:ext uri="{FF2B5EF4-FFF2-40B4-BE49-F238E27FC236}">
                <a16:creationId xmlns:a16="http://schemas.microsoft.com/office/drawing/2014/main" id="{DA5AC117-C87F-4C14-B338-BA950564BD0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3</a:t>
            </a:fld>
            <a:endParaRPr lang="en-US"/>
          </a:p>
        </p:txBody>
      </p:sp>
      <p:pic>
        <p:nvPicPr>
          <p:cNvPr id="7" name="Picture 6">
            <a:extLst>
              <a:ext uri="{FF2B5EF4-FFF2-40B4-BE49-F238E27FC236}">
                <a16:creationId xmlns:a16="http://schemas.microsoft.com/office/drawing/2014/main" id="{A3F73D55-BE8D-45F7-B074-9FA42FF33F7E}"/>
              </a:ext>
            </a:extLst>
          </p:cNvPr>
          <p:cNvPicPr>
            <a:picLocks noChangeAspect="1"/>
          </p:cNvPicPr>
          <p:nvPr/>
        </p:nvPicPr>
        <p:blipFill>
          <a:blip r:embed="rId2"/>
          <a:stretch>
            <a:fillRect/>
          </a:stretch>
        </p:blipFill>
        <p:spPr>
          <a:xfrm>
            <a:off x="457200" y="1066800"/>
            <a:ext cx="8131568" cy="5181600"/>
          </a:xfrm>
          <a:prstGeom prst="rect">
            <a:avLst/>
          </a:prstGeom>
        </p:spPr>
      </p:pic>
    </p:spTree>
    <p:extLst>
      <p:ext uri="{BB962C8B-B14F-4D97-AF65-F5344CB8AC3E}">
        <p14:creationId xmlns:p14="http://schemas.microsoft.com/office/powerpoint/2010/main" val="1087497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128A-C4C3-4CA7-BA4E-3F629043C6A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Appendix</a:t>
            </a:r>
          </a:p>
        </p:txBody>
      </p:sp>
      <p:sp>
        <p:nvSpPr>
          <p:cNvPr id="3" name="Slide Number Placeholder 2">
            <a:extLst>
              <a:ext uri="{FF2B5EF4-FFF2-40B4-BE49-F238E27FC236}">
                <a16:creationId xmlns:a16="http://schemas.microsoft.com/office/drawing/2014/main" id="{16D6557D-BAA5-4965-8E1F-B405E8B214F0}"/>
              </a:ext>
            </a:extLst>
          </p:cNvPr>
          <p:cNvSpPr>
            <a:spLocks noGrp="1"/>
          </p:cNvSpPr>
          <p:nvPr>
            <p:ph type="sldNum" sz="quarter" idx="12"/>
          </p:nvPr>
        </p:nvSpPr>
        <p:spPr/>
        <p:txBody>
          <a:bodyPr/>
          <a:lstStyle/>
          <a:p>
            <a:fld id="{B7D4160A-B398-445E-B430-7F2611F9565E}" type="slidenum">
              <a:rPr lang="en-US" smtClean="0"/>
              <a:pPr/>
              <a:t>30</a:t>
            </a:fld>
            <a:endParaRPr lang="en-US"/>
          </a:p>
        </p:txBody>
      </p:sp>
    </p:spTree>
    <p:extLst>
      <p:ext uri="{BB962C8B-B14F-4D97-AF65-F5344CB8AC3E}">
        <p14:creationId xmlns:p14="http://schemas.microsoft.com/office/powerpoint/2010/main" val="950502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18DFCA8-D6AE-4A96-99AD-CED65DE8633F}"/>
              </a:ext>
            </a:extLst>
          </p:cNvPr>
          <p:cNvSpPr>
            <a:spLocks noGrp="1"/>
          </p:cNvSpPr>
          <p:nvPr>
            <p:ph type="sldNum" sz="quarter" idx="12"/>
          </p:nvPr>
        </p:nvSpPr>
        <p:spPr/>
        <p:txBody>
          <a:bodyPr/>
          <a:lstStyle/>
          <a:p>
            <a:fld id="{B7D4160A-B398-445E-B430-7F2611F9565E}" type="slidenum">
              <a:rPr lang="en-US" smtClean="0"/>
              <a:pPr/>
              <a:t>31</a:t>
            </a:fld>
            <a:endParaRPr lang="en-US"/>
          </a:p>
        </p:txBody>
      </p:sp>
      <p:sp>
        <p:nvSpPr>
          <p:cNvPr id="3" name="Slide Number Placeholder 1">
            <a:extLst>
              <a:ext uri="{FF2B5EF4-FFF2-40B4-BE49-F238E27FC236}">
                <a16:creationId xmlns:a16="http://schemas.microsoft.com/office/drawing/2014/main" id="{35B7AA3F-9B0F-4590-BD25-411AD5A0174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31</a:t>
            </a:fld>
            <a:endParaRPr lang="en-US" dirty="0"/>
          </a:p>
        </p:txBody>
      </p:sp>
      <p:sp>
        <p:nvSpPr>
          <p:cNvPr id="4" name="Slide Number Placeholder 1">
            <a:extLst>
              <a:ext uri="{FF2B5EF4-FFF2-40B4-BE49-F238E27FC236}">
                <a16:creationId xmlns:a16="http://schemas.microsoft.com/office/drawing/2014/main" id="{29918C7B-B3B2-4166-9A56-BAEBC96C4DB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31</a:t>
            </a:fld>
            <a:endParaRPr lang="en-US" dirty="0"/>
          </a:p>
        </p:txBody>
      </p:sp>
      <p:sp>
        <p:nvSpPr>
          <p:cNvPr id="5" name="Slide Number Placeholder 1">
            <a:extLst>
              <a:ext uri="{FF2B5EF4-FFF2-40B4-BE49-F238E27FC236}">
                <a16:creationId xmlns:a16="http://schemas.microsoft.com/office/drawing/2014/main" id="{DE627D41-EBC6-47C3-8271-E3A921835DF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31</a:t>
            </a:fld>
            <a:endParaRPr lang="en-US" dirty="0"/>
          </a:p>
        </p:txBody>
      </p:sp>
      <p:sp>
        <p:nvSpPr>
          <p:cNvPr id="6" name="TextBox 5">
            <a:extLst>
              <a:ext uri="{FF2B5EF4-FFF2-40B4-BE49-F238E27FC236}">
                <a16:creationId xmlns:a16="http://schemas.microsoft.com/office/drawing/2014/main" id="{CC9C2137-1989-46F8-A9BE-B7065DA55DD0}"/>
              </a:ext>
            </a:extLst>
          </p:cNvPr>
          <p:cNvSpPr txBox="1"/>
          <p:nvPr/>
        </p:nvSpPr>
        <p:spPr>
          <a:xfrm>
            <a:off x="2286000" y="166295"/>
            <a:ext cx="4919424" cy="523220"/>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rPr>
              <a:t>Governor’s Introduced Budget</a:t>
            </a:r>
          </a:p>
        </p:txBody>
      </p:sp>
      <p:graphicFrame>
        <p:nvGraphicFramePr>
          <p:cNvPr id="7" name="Table 6">
            <a:extLst>
              <a:ext uri="{FF2B5EF4-FFF2-40B4-BE49-F238E27FC236}">
                <a16:creationId xmlns:a16="http://schemas.microsoft.com/office/drawing/2014/main" id="{A812CC90-F5D2-4C36-A822-855E84E91E2F}"/>
              </a:ext>
            </a:extLst>
          </p:cNvPr>
          <p:cNvGraphicFramePr>
            <a:graphicFrameLocks noGrp="1"/>
          </p:cNvGraphicFramePr>
          <p:nvPr>
            <p:extLst>
              <p:ext uri="{D42A27DB-BD31-4B8C-83A1-F6EECF244321}">
                <p14:modId xmlns:p14="http://schemas.microsoft.com/office/powerpoint/2010/main" val="1982200265"/>
              </p:ext>
            </p:extLst>
          </p:nvPr>
        </p:nvGraphicFramePr>
        <p:xfrm>
          <a:off x="685800" y="677277"/>
          <a:ext cx="7772400" cy="5618793"/>
        </p:xfrm>
        <a:graphic>
          <a:graphicData uri="http://schemas.openxmlformats.org/drawingml/2006/table">
            <a:tbl>
              <a:tblPr>
                <a:tableStyleId>{5C22544A-7EE6-4342-B048-85BDC9FD1C3A}</a:tableStyleId>
              </a:tblPr>
              <a:tblGrid>
                <a:gridCol w="2077107">
                  <a:extLst>
                    <a:ext uri="{9D8B030D-6E8A-4147-A177-3AD203B41FA5}">
                      <a16:colId xmlns:a16="http://schemas.microsoft.com/office/drawing/2014/main" val="3008380305"/>
                    </a:ext>
                  </a:extLst>
                </a:gridCol>
                <a:gridCol w="1005052">
                  <a:extLst>
                    <a:ext uri="{9D8B030D-6E8A-4147-A177-3AD203B41FA5}">
                      <a16:colId xmlns:a16="http://schemas.microsoft.com/office/drawing/2014/main" val="4051723062"/>
                    </a:ext>
                  </a:extLst>
                </a:gridCol>
                <a:gridCol w="897846">
                  <a:extLst>
                    <a:ext uri="{9D8B030D-6E8A-4147-A177-3AD203B41FA5}">
                      <a16:colId xmlns:a16="http://schemas.microsoft.com/office/drawing/2014/main" val="3935535186"/>
                    </a:ext>
                  </a:extLst>
                </a:gridCol>
                <a:gridCol w="750439">
                  <a:extLst>
                    <a:ext uri="{9D8B030D-6E8A-4147-A177-3AD203B41FA5}">
                      <a16:colId xmlns:a16="http://schemas.microsoft.com/office/drawing/2014/main" val="3131603791"/>
                    </a:ext>
                  </a:extLst>
                </a:gridCol>
                <a:gridCol w="750439">
                  <a:extLst>
                    <a:ext uri="{9D8B030D-6E8A-4147-A177-3AD203B41FA5}">
                      <a16:colId xmlns:a16="http://schemas.microsoft.com/office/drawing/2014/main" val="20237163"/>
                    </a:ext>
                  </a:extLst>
                </a:gridCol>
                <a:gridCol w="817441">
                  <a:extLst>
                    <a:ext uri="{9D8B030D-6E8A-4147-A177-3AD203B41FA5}">
                      <a16:colId xmlns:a16="http://schemas.microsoft.com/office/drawing/2014/main" val="328255232"/>
                    </a:ext>
                  </a:extLst>
                </a:gridCol>
                <a:gridCol w="737038">
                  <a:extLst>
                    <a:ext uri="{9D8B030D-6E8A-4147-A177-3AD203B41FA5}">
                      <a16:colId xmlns:a16="http://schemas.microsoft.com/office/drawing/2014/main" val="1269222055"/>
                    </a:ext>
                  </a:extLst>
                </a:gridCol>
                <a:gridCol w="737038">
                  <a:extLst>
                    <a:ext uri="{9D8B030D-6E8A-4147-A177-3AD203B41FA5}">
                      <a16:colId xmlns:a16="http://schemas.microsoft.com/office/drawing/2014/main" val="3441681607"/>
                    </a:ext>
                  </a:extLst>
                </a:gridCol>
              </a:tblGrid>
              <a:tr h="251086">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gridSpan="7">
                  <a:txBody>
                    <a:bodyPr/>
                    <a:lstStyle/>
                    <a:p>
                      <a:pPr algn="ctr" rtl="0" fontAlgn="b"/>
                      <a:r>
                        <a:rPr lang="en-US" sz="1400" b="1" u="none" strike="noStrike" dirty="0">
                          <a:effectLst/>
                          <a:latin typeface="Times New Roman" panose="02020603050405020304" pitchFamily="18" charset="0"/>
                          <a:cs typeface="Times New Roman" panose="02020603050405020304" pitchFamily="18" charset="0"/>
                        </a:rPr>
                        <a:t>GF Budget Accounting ($ Mil.)</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9226430"/>
                  </a:ext>
                </a:extLst>
              </a:tr>
              <a:tr h="251086">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ctr" fontAlgn="b"/>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gridSpan="2">
                  <a:txBody>
                    <a:bodyPr/>
                    <a:lstStyle/>
                    <a:p>
                      <a:pPr algn="ctr" fontAlgn="b"/>
                      <a:r>
                        <a:rPr lang="en-US" sz="1200" b="1" u="sng" strike="noStrike" dirty="0">
                          <a:effectLst/>
                          <a:latin typeface="Times New Roman" panose="02020603050405020304" pitchFamily="18" charset="0"/>
                          <a:cs typeface="Times New Roman" panose="02020603050405020304" pitchFamily="18" charset="0"/>
                        </a:rPr>
                        <a:t>Change from FY18</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hMerge="1">
                  <a:txBody>
                    <a:bodyPr/>
                    <a:lstStyle/>
                    <a:p>
                      <a:endParaRPr lang="en-US"/>
                    </a:p>
                  </a:txBody>
                  <a:tcPr/>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gridSpan="2">
                  <a:txBody>
                    <a:bodyPr/>
                    <a:lstStyle/>
                    <a:p>
                      <a:pPr algn="ctr" fontAlgn="b"/>
                      <a:r>
                        <a:rPr lang="en-US" sz="1200" b="1" u="sng" strike="noStrike" dirty="0">
                          <a:effectLst/>
                          <a:latin typeface="Times New Roman" panose="02020603050405020304" pitchFamily="18" charset="0"/>
                          <a:cs typeface="Times New Roman" panose="02020603050405020304" pitchFamily="18" charset="0"/>
                        </a:rPr>
                        <a:t>Change from FY19</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hMerge="1">
                  <a:txBody>
                    <a:bodyPr/>
                    <a:lstStyle/>
                    <a:p>
                      <a:endParaRPr lang="en-US"/>
                    </a:p>
                  </a:txBody>
                  <a:tcPr/>
                </a:tc>
                <a:extLst>
                  <a:ext uri="{0D108BD9-81ED-4DB2-BD59-A6C34878D82A}">
                    <a16:rowId xmlns:a16="http://schemas.microsoft.com/office/drawing/2014/main" val="3662240061"/>
                  </a:ext>
                </a:extLst>
              </a:tr>
              <a:tr h="235392">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rtl="0" fontAlgn="b"/>
                      <a:r>
                        <a:rPr lang="en-US" sz="1200" b="1" u="sng" strike="noStrike" dirty="0">
                          <a:effectLst/>
                          <a:latin typeface="Times New Roman" panose="02020603050405020304" pitchFamily="18" charset="0"/>
                          <a:cs typeface="Times New Roman" panose="02020603050405020304" pitchFamily="18" charset="0"/>
                        </a:rPr>
                        <a:t>2018 Caboose</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rtl="0" fontAlgn="b"/>
                      <a:r>
                        <a:rPr lang="en-US" sz="1200" b="1" u="sng" strike="noStrike" dirty="0">
                          <a:effectLst/>
                          <a:latin typeface="Times New Roman" panose="02020603050405020304" pitchFamily="18" charset="0"/>
                          <a:cs typeface="Times New Roman" panose="02020603050405020304" pitchFamily="18" charset="0"/>
                        </a:rPr>
                        <a:t>FY 2019</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sng" strike="noStrike" dirty="0">
                          <a:effectLst/>
                          <a:latin typeface="Times New Roman" panose="02020603050405020304" pitchFamily="18" charset="0"/>
                          <a:cs typeface="Times New Roman" panose="02020603050405020304" pitchFamily="18" charset="0"/>
                        </a:rPr>
                        <a:t> $ </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sng" strike="noStrike" dirty="0">
                          <a:effectLst/>
                          <a:latin typeface="Times New Roman" panose="02020603050405020304" pitchFamily="18" charset="0"/>
                          <a:cs typeface="Times New Roman" panose="02020603050405020304" pitchFamily="18" charset="0"/>
                        </a:rPr>
                        <a:t>%</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rtl="0" fontAlgn="b"/>
                      <a:r>
                        <a:rPr lang="en-US" sz="1200" b="1" u="sng" strike="noStrike" dirty="0">
                          <a:effectLst/>
                          <a:latin typeface="Times New Roman" panose="02020603050405020304" pitchFamily="18" charset="0"/>
                          <a:cs typeface="Times New Roman" panose="02020603050405020304" pitchFamily="18" charset="0"/>
                        </a:rPr>
                        <a:t>FY 2020</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sng" strike="noStrike" dirty="0">
                          <a:effectLst/>
                          <a:latin typeface="Times New Roman" panose="02020603050405020304" pitchFamily="18" charset="0"/>
                          <a:cs typeface="Times New Roman" panose="02020603050405020304" pitchFamily="18" charset="0"/>
                        </a:rPr>
                        <a:t> $ </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sng" strike="noStrike" dirty="0">
                          <a:effectLst/>
                          <a:latin typeface="Times New Roman" panose="02020603050405020304" pitchFamily="18" charset="0"/>
                          <a:cs typeface="Times New Roman" panose="02020603050405020304" pitchFamily="18" charset="0"/>
                        </a:rPr>
                        <a:t>%</a:t>
                      </a:r>
                      <a:endParaRPr lang="en-US" sz="12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213802910"/>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Legislative and Executive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$119.4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$123.7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3.6%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$123.7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3445202398"/>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Judicial Dept.</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485.6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496.0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$10.4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496.0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2259157765"/>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Administration/Comp Board</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714.3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736.7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$22.4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3.1%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739.6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872953232"/>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Treasury Board Debt Service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739.5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759.1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$19.6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807.6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$48.5</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1553077903"/>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Other Finance/Technology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31.1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191.2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$160.1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514.8%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189.8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2519678693"/>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 Rainy Day Fund Deposit</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954606023"/>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Car Tax Reimbursement</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950.0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950.0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950.0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1722121556"/>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Commerce and Trade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203.5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208.9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$5.4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210.3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2950658922"/>
                  </a:ext>
                </a:extLst>
              </a:tr>
              <a:tr h="204007">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Nat. Resources/Agriculture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             163.7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           191.9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$28.2</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17.2%</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         168.9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-$23.0</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b="1" u="none" strike="noStrike" dirty="0">
                          <a:effectLst/>
                          <a:latin typeface="Times New Roman" panose="02020603050405020304" pitchFamily="18" charset="0"/>
                          <a:cs typeface="Times New Roman" panose="02020603050405020304" pitchFamily="18" charset="0"/>
                        </a:rPr>
                        <a:t>-12.0%</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1654553972"/>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K-12 Education/Central Office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6,031.2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6,297.5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$266.3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6,400.8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$103.3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3099710306"/>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Higher &amp; Other Education</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2,015.2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2,119.8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$104.6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5.2%</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2,148.6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$28.8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3915697789"/>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DMAS Medicaid</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4,651.7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4,651.2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-$0.5</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4,796.3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$145.1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3.1%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3124559206"/>
                  </a:ext>
                </a:extLst>
              </a:tr>
              <a:tr h="167152">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Other Health &amp; Human Services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1,847.1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1,949.5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$102.4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5.5%</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2,029.1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$79.6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269461758"/>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Public Safety &amp; Veterans/HS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1,938.0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2,030.8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$92.8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2,041.8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$11.0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0.5%</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1179505333"/>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Transportation</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41.0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43.0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43.0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0.0%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1951200169"/>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Central Appropriations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211.3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71.5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-$139.8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-66.2%</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188.6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$117.1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163.8%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3759904319"/>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Cash Reserve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156.4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50.0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-$106.4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-68.0%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220.7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$170.7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341.4%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3026632341"/>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Independent Agencies/Capital</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sng" strike="noStrike" dirty="0">
                          <a:effectLst/>
                          <a:latin typeface="Times New Roman" panose="02020603050405020304" pitchFamily="18" charset="0"/>
                          <a:cs typeface="Times New Roman" panose="02020603050405020304" pitchFamily="18" charset="0"/>
                        </a:rPr>
                        <a:t>                 0.3 </a:t>
                      </a:r>
                      <a:endParaRPr lang="en-US" sz="12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sng" strike="noStrike" dirty="0">
                          <a:effectLst/>
                          <a:latin typeface="Times New Roman" panose="02020603050405020304" pitchFamily="18" charset="0"/>
                          <a:cs typeface="Times New Roman" panose="02020603050405020304" pitchFamily="18" charset="0"/>
                        </a:rPr>
                        <a:t>             10.4 </a:t>
                      </a:r>
                      <a:endParaRPr lang="en-US" sz="12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sng" strike="noStrike" dirty="0">
                          <a:effectLst/>
                          <a:latin typeface="Times New Roman" panose="02020603050405020304" pitchFamily="18" charset="0"/>
                          <a:cs typeface="Times New Roman" panose="02020603050405020304" pitchFamily="18" charset="0"/>
                        </a:rPr>
                        <a:t>$10.1</a:t>
                      </a:r>
                      <a:endParaRPr lang="en-US" sz="12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sng" strike="noStrike" dirty="0">
                          <a:effectLst/>
                          <a:latin typeface="Times New Roman" panose="02020603050405020304" pitchFamily="18" charset="0"/>
                          <a:cs typeface="Times New Roman" panose="02020603050405020304" pitchFamily="18" charset="0"/>
                        </a:rPr>
                        <a:t>NM</a:t>
                      </a:r>
                      <a:endParaRPr lang="en-US" sz="12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sng" strike="noStrike" dirty="0">
                          <a:effectLst/>
                          <a:latin typeface="Times New Roman" panose="02020603050405020304" pitchFamily="18" charset="0"/>
                          <a:cs typeface="Times New Roman" panose="02020603050405020304" pitchFamily="18" charset="0"/>
                        </a:rPr>
                        <a:t>             5.3 </a:t>
                      </a:r>
                      <a:endParaRPr lang="en-US" sz="12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sng" strike="noStrike" dirty="0">
                          <a:effectLst/>
                          <a:latin typeface="Times New Roman" panose="02020603050405020304" pitchFamily="18" charset="0"/>
                          <a:cs typeface="Times New Roman" panose="02020603050405020304" pitchFamily="18" charset="0"/>
                        </a:rPr>
                        <a:t>-$5.1</a:t>
                      </a:r>
                      <a:endParaRPr lang="en-US" sz="12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sng" strike="noStrike" dirty="0">
                          <a:effectLst/>
                          <a:latin typeface="Times New Roman" panose="02020603050405020304" pitchFamily="18" charset="0"/>
                          <a:cs typeface="Times New Roman" panose="02020603050405020304" pitchFamily="18" charset="0"/>
                        </a:rPr>
                        <a:t>-49.0%</a:t>
                      </a:r>
                      <a:endParaRPr lang="en-US" sz="12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2838311633"/>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Total GF Appropriations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$20,299.3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$20,881.2</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$581.9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$21,560.1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$678.9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3.3%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1996031764"/>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GF  Revenues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19,328.2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20,096.5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$768.3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20,892.3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$795.8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4.0%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1267769692"/>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Transfers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622.7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615.7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-$7.0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625.8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$10.1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1.6%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2086990962"/>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Rainy Day Fund Withdrawal</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272.5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3229641765"/>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Balances for Appropriation</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201.6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22.0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(0.5)</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7629754"/>
                  </a:ext>
                </a:extLst>
              </a:tr>
              <a:tr h="204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Unappropriated Balance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54.6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r>
                        <a:rPr lang="en-US" sz="1200" u="none" strike="noStrike" dirty="0">
                          <a:effectLst/>
                          <a:latin typeface="Times New Roman" panose="02020603050405020304" pitchFamily="18" charset="0"/>
                          <a:cs typeface="Times New Roman" panose="02020603050405020304" pitchFamily="18" charset="0"/>
                        </a:rPr>
                        <a:t>           12.1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tc>
                  <a:txBody>
                    <a:bodyPr/>
                    <a:lstStyle/>
                    <a:p>
                      <a:pPr algn="r" fontAlgn="b"/>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188" marR="6188" marT="6188" marB="0" anchor="b"/>
                </a:tc>
                <a:extLst>
                  <a:ext uri="{0D108BD9-81ED-4DB2-BD59-A6C34878D82A}">
                    <a16:rowId xmlns:a16="http://schemas.microsoft.com/office/drawing/2014/main" val="622073566"/>
                  </a:ext>
                </a:extLst>
              </a:tr>
            </a:tbl>
          </a:graphicData>
        </a:graphic>
      </p:graphicFrame>
    </p:spTree>
    <p:extLst>
      <p:ext uri="{BB962C8B-B14F-4D97-AF65-F5344CB8AC3E}">
        <p14:creationId xmlns:p14="http://schemas.microsoft.com/office/powerpoint/2010/main" val="803198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1EFE7-C101-466E-A369-F4415570355C}"/>
              </a:ext>
            </a:extLst>
          </p:cNvPr>
          <p:cNvSpPr>
            <a:spLocks noGrp="1"/>
          </p:cNvSpPr>
          <p:nvPr>
            <p:ph type="title"/>
          </p:nvPr>
        </p:nvSpPr>
        <p:spPr>
          <a:xfrm>
            <a:off x="457200" y="501655"/>
            <a:ext cx="8229600" cy="823914"/>
          </a:xfrm>
        </p:spPr>
        <p:txBody>
          <a:bodyPr>
            <a:noAutofit/>
          </a:bodyPr>
          <a:lstStyle/>
          <a:p>
            <a:r>
              <a:rPr lang="en-US" sz="3200" dirty="0">
                <a:latin typeface="Times New Roman" panose="02020603050405020304" pitchFamily="18" charset="0"/>
                <a:cs typeface="Times New Roman" panose="02020603050405020304" pitchFamily="18" charset="0"/>
              </a:rPr>
              <a:t>FY 2019 Virginia Natural Resource Funding </a:t>
            </a:r>
            <a:br>
              <a:rPr lang="en-US" sz="3200" dirty="0">
                <a:latin typeface="Times New Roman" panose="02020603050405020304" pitchFamily="18" charset="0"/>
                <a:cs typeface="Times New Roman" panose="02020603050405020304" pitchFamily="18" charset="0"/>
              </a:rPr>
            </a:br>
            <a:endParaRPr lang="en-US" sz="3200" dirty="0"/>
          </a:p>
        </p:txBody>
      </p:sp>
      <p:sp>
        <p:nvSpPr>
          <p:cNvPr id="3" name="Slide Number Placeholder 2">
            <a:extLst>
              <a:ext uri="{FF2B5EF4-FFF2-40B4-BE49-F238E27FC236}">
                <a16:creationId xmlns:a16="http://schemas.microsoft.com/office/drawing/2014/main" id="{29A0173F-9ED7-4D90-80E0-02C809764289}"/>
              </a:ext>
            </a:extLst>
          </p:cNvPr>
          <p:cNvSpPr>
            <a:spLocks noGrp="1"/>
          </p:cNvSpPr>
          <p:nvPr>
            <p:ph type="sldNum" sz="quarter" idx="12"/>
          </p:nvPr>
        </p:nvSpPr>
        <p:spPr/>
        <p:txBody>
          <a:bodyPr/>
          <a:lstStyle/>
          <a:p>
            <a:fld id="{B7D4160A-B398-445E-B430-7F2611F9565E}" type="slidenum">
              <a:rPr lang="en-US" smtClean="0"/>
              <a:pPr/>
              <a:t>4</a:t>
            </a:fld>
            <a:endParaRPr lang="en-US"/>
          </a:p>
        </p:txBody>
      </p:sp>
      <p:graphicFrame>
        <p:nvGraphicFramePr>
          <p:cNvPr id="4" name="Table 3">
            <a:extLst>
              <a:ext uri="{FF2B5EF4-FFF2-40B4-BE49-F238E27FC236}">
                <a16:creationId xmlns:a16="http://schemas.microsoft.com/office/drawing/2014/main" id="{EF1F57F4-3667-4215-932F-1B47AA95DC16}"/>
              </a:ext>
            </a:extLst>
          </p:cNvPr>
          <p:cNvGraphicFramePr>
            <a:graphicFrameLocks noGrp="1"/>
          </p:cNvGraphicFramePr>
          <p:nvPr>
            <p:extLst>
              <p:ext uri="{D42A27DB-BD31-4B8C-83A1-F6EECF244321}">
                <p14:modId xmlns:p14="http://schemas.microsoft.com/office/powerpoint/2010/main" val="4012138518"/>
              </p:ext>
            </p:extLst>
          </p:nvPr>
        </p:nvGraphicFramePr>
        <p:xfrm>
          <a:off x="457200" y="1143001"/>
          <a:ext cx="8229600" cy="5029195"/>
        </p:xfrm>
        <a:graphic>
          <a:graphicData uri="http://schemas.openxmlformats.org/drawingml/2006/table">
            <a:tbl>
              <a:tblPr>
                <a:tableStyleId>{5C22544A-7EE6-4342-B048-85BDC9FD1C3A}</a:tableStyleId>
              </a:tblPr>
              <a:tblGrid>
                <a:gridCol w="2721660">
                  <a:extLst>
                    <a:ext uri="{9D8B030D-6E8A-4147-A177-3AD203B41FA5}">
                      <a16:colId xmlns:a16="http://schemas.microsoft.com/office/drawing/2014/main" val="1558765595"/>
                    </a:ext>
                  </a:extLst>
                </a:gridCol>
                <a:gridCol w="1322817">
                  <a:extLst>
                    <a:ext uri="{9D8B030D-6E8A-4147-A177-3AD203B41FA5}">
                      <a16:colId xmlns:a16="http://schemas.microsoft.com/office/drawing/2014/main" val="3872967039"/>
                    </a:ext>
                  </a:extLst>
                </a:gridCol>
                <a:gridCol w="1653522">
                  <a:extLst>
                    <a:ext uri="{9D8B030D-6E8A-4147-A177-3AD203B41FA5}">
                      <a16:colId xmlns:a16="http://schemas.microsoft.com/office/drawing/2014/main" val="3875253972"/>
                    </a:ext>
                  </a:extLst>
                </a:gridCol>
                <a:gridCol w="1231589">
                  <a:extLst>
                    <a:ext uri="{9D8B030D-6E8A-4147-A177-3AD203B41FA5}">
                      <a16:colId xmlns:a16="http://schemas.microsoft.com/office/drawing/2014/main" val="1218476818"/>
                    </a:ext>
                  </a:extLst>
                </a:gridCol>
                <a:gridCol w="1300012">
                  <a:extLst>
                    <a:ext uri="{9D8B030D-6E8A-4147-A177-3AD203B41FA5}">
                      <a16:colId xmlns:a16="http://schemas.microsoft.com/office/drawing/2014/main" val="3600764064"/>
                    </a:ext>
                  </a:extLst>
                </a:gridCol>
              </a:tblGrid>
              <a:tr h="239485">
                <a:tc>
                  <a:txBody>
                    <a:bodyPr/>
                    <a:lstStyle/>
                    <a:p>
                      <a:pPr algn="l" fontAlgn="b"/>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gridSpan="4">
                  <a:txBody>
                    <a:bodyPr/>
                    <a:lstStyle/>
                    <a:p>
                      <a:pPr algn="ctr" fontAlgn="b"/>
                      <a:r>
                        <a:rPr lang="en-US" sz="1400" b="1" u="none" strike="noStrike" dirty="0">
                          <a:effectLst/>
                          <a:latin typeface="Times New Roman" panose="02020603050405020304" pitchFamily="18" charset="0"/>
                          <a:cs typeface="Times New Roman" panose="02020603050405020304" pitchFamily="18" charset="0"/>
                        </a:rPr>
                        <a:t>FY 2019 HB 30, Introduced Appropriations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5067937"/>
                  </a:ext>
                </a:extLst>
              </a:tr>
              <a:tr h="319314">
                <a:tc>
                  <a:txBody>
                    <a:bodyPr/>
                    <a:lstStyle/>
                    <a:p>
                      <a:pPr algn="l" fontAlgn="b"/>
                      <a:r>
                        <a:rPr lang="en-US" sz="1400" b="1" u="sng" strike="noStrike">
                          <a:effectLst/>
                          <a:latin typeface="Times New Roman" panose="02020603050405020304" pitchFamily="18" charset="0"/>
                          <a:cs typeface="Times New Roman" panose="02020603050405020304" pitchFamily="18" charset="0"/>
                        </a:rPr>
                        <a:t>Natural Resource Agency</a:t>
                      </a:r>
                      <a:endParaRPr lang="en-US" sz="1400" b="1"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sng" strike="noStrike">
                          <a:effectLst/>
                          <a:latin typeface="Times New Roman" panose="02020603050405020304" pitchFamily="18" charset="0"/>
                          <a:cs typeface="Times New Roman" panose="02020603050405020304" pitchFamily="18" charset="0"/>
                        </a:rPr>
                        <a:t>General Fund</a:t>
                      </a:r>
                      <a:endParaRPr lang="en-US" sz="1400" b="1"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sng" strike="noStrike">
                          <a:effectLst/>
                          <a:latin typeface="Times New Roman" panose="02020603050405020304" pitchFamily="18" charset="0"/>
                          <a:cs typeface="Times New Roman" panose="02020603050405020304" pitchFamily="18" charset="0"/>
                        </a:rPr>
                        <a:t>Special Funds</a:t>
                      </a:r>
                      <a:endParaRPr lang="en-US" sz="1400" b="1"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Federal Funds</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Total </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528413653"/>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Secretary of Natural Resources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$609,254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$102,699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$711,953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843077598"/>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Environmental Quality (DEQ)</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$39,792,583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$89,265,945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$50,694,424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$179,752,952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76050713"/>
                  </a:ext>
                </a:extLst>
              </a:tr>
              <a:tr h="319314">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Conservation and Recreation (DCR)*</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$74,388,003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$42,228,826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$12,932,770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$129,549,599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499129008"/>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Game and Inland Fisheries (DGIF)</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$49,764,189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$13,837,576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$63,601,765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702821348"/>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Marine Resources Commission</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$13,152,535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$9,108,613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$3,430,800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$25,691,948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803659993"/>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Historic Resources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$4,650,230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$1,182,635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$2,095,715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$7,928,580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793685623"/>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Museum of Natural History</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$2,833,105</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$343,410</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$95,596</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$3,272,111</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542182050"/>
                  </a:ext>
                </a:extLst>
              </a:tr>
              <a:tr h="319314">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Total NR Secretariat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$135,425,710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$191,893,618</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$83,189,580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$410,508,908</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238316550"/>
                  </a:ext>
                </a:extLst>
              </a:tr>
              <a:tr h="319314">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Dept. of Forestry Forest </a:t>
                      </a:r>
                      <a:r>
                        <a:rPr lang="en-US" sz="1400" b="1" u="none" strike="noStrike" dirty="0" err="1">
                          <a:effectLst/>
                          <a:latin typeface="Times New Roman" panose="02020603050405020304" pitchFamily="18" charset="0"/>
                          <a:cs typeface="Times New Roman" panose="02020603050405020304" pitchFamily="18" charset="0"/>
                        </a:rPr>
                        <a:t>Mgmnt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$19,055,285</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$10,624,580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$4,290,153</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$33,970,018</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627624528"/>
                  </a:ext>
                </a:extLst>
              </a:tr>
              <a:tr h="319314">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VDACS Farmland Preservation</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$250,000</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$250,000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818732626"/>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Total State Operating Appropriations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$20,871,213,958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$25,974,249,289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$9,617,160,351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$56,462,623,598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076274916"/>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Natural Resource Capital Approp.</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$12,000,000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$6,500,000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$18,500,000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039096947"/>
                  </a:ext>
                </a:extLst>
              </a:tr>
              <a:tr h="319314">
                <a:tc>
                  <a:txBody>
                    <a:bodyPr/>
                    <a:lstStyle/>
                    <a:p>
                      <a:pPr algn="l" fontAlgn="b"/>
                      <a:r>
                        <a:rPr lang="en-US" sz="1400" u="none" strike="noStrike">
                          <a:effectLst/>
                          <a:latin typeface="Times New Roman" panose="02020603050405020304" pitchFamily="18" charset="0"/>
                          <a:cs typeface="Times New Roman" panose="02020603050405020304" pitchFamily="18" charset="0"/>
                        </a:rPr>
                        <a:t>Total State Capital Appropriations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$10,000,000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$724,475,000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$11,000,000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$745,475,000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158303515"/>
                  </a:ext>
                </a:extLst>
              </a:tr>
              <a:tr h="319314">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NR as a % of Total State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0.79%</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0.80%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0.98%</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0.81%</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470869572"/>
                  </a:ext>
                </a:extLst>
              </a:tr>
            </a:tbl>
          </a:graphicData>
        </a:graphic>
      </p:graphicFrame>
      <p:sp>
        <p:nvSpPr>
          <p:cNvPr id="5" name="TextBox 4">
            <a:extLst>
              <a:ext uri="{FF2B5EF4-FFF2-40B4-BE49-F238E27FC236}">
                <a16:creationId xmlns:a16="http://schemas.microsoft.com/office/drawing/2014/main" id="{3D96C67D-1BD0-4122-B999-E53C4367438D}"/>
              </a:ext>
            </a:extLst>
          </p:cNvPr>
          <p:cNvSpPr txBox="1"/>
          <p:nvPr/>
        </p:nvSpPr>
        <p:spPr>
          <a:xfrm>
            <a:off x="381000" y="6379279"/>
            <a:ext cx="5206682" cy="276999"/>
          </a:xfrm>
          <a:prstGeom prst="rect">
            <a:avLst/>
          </a:prstGeom>
          <a:noFill/>
        </p:spPr>
        <p:txBody>
          <a:bodyPr wrap="none" rtlCol="0">
            <a:spAutoFit/>
          </a:bodyPr>
          <a:lstStyle/>
          <a:p>
            <a:r>
              <a:rPr lang="en-US" sz="1200" i="1" dirty="0">
                <a:latin typeface="Times New Roman" panose="02020603050405020304" pitchFamily="18" charset="0"/>
                <a:cs typeface="Times New Roman" panose="02020603050405020304" pitchFamily="18" charset="0"/>
              </a:rPr>
              <a:t>* Includes $22.5 mil. deposit to the WQIF from FY 2017 revenue/balance surplus</a:t>
            </a:r>
          </a:p>
        </p:txBody>
      </p:sp>
    </p:spTree>
    <p:extLst>
      <p:ext uri="{BB962C8B-B14F-4D97-AF65-F5344CB8AC3E}">
        <p14:creationId xmlns:p14="http://schemas.microsoft.com/office/powerpoint/2010/main" val="232622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B6082B-1081-461E-8844-931304A949A4}"/>
              </a:ext>
            </a:extLst>
          </p:cNvPr>
          <p:cNvSpPr>
            <a:spLocks noGrp="1"/>
          </p:cNvSpPr>
          <p:nvPr>
            <p:ph type="sldNum" sz="quarter" idx="12"/>
          </p:nvPr>
        </p:nvSpPr>
        <p:spPr/>
        <p:txBody>
          <a:bodyPr/>
          <a:lstStyle/>
          <a:p>
            <a:fld id="{B7D4160A-B398-445E-B430-7F2611F9565E}" type="slidenum">
              <a:rPr lang="en-US" smtClean="0"/>
              <a:pPr/>
              <a:t>5</a:t>
            </a:fld>
            <a:endParaRPr lang="en-US"/>
          </a:p>
        </p:txBody>
      </p:sp>
      <p:sp>
        <p:nvSpPr>
          <p:cNvPr id="3" name="Slide Number Placeholder 1">
            <a:extLst>
              <a:ext uri="{FF2B5EF4-FFF2-40B4-BE49-F238E27FC236}">
                <a16:creationId xmlns:a16="http://schemas.microsoft.com/office/drawing/2014/main" id="{757CB729-2683-433B-B587-D7FA5F281B9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5</a:t>
            </a:fld>
            <a:endParaRPr lang="en-US"/>
          </a:p>
        </p:txBody>
      </p:sp>
      <p:sp>
        <p:nvSpPr>
          <p:cNvPr id="4" name="Slide Number Placeholder 1">
            <a:extLst>
              <a:ext uri="{FF2B5EF4-FFF2-40B4-BE49-F238E27FC236}">
                <a16:creationId xmlns:a16="http://schemas.microsoft.com/office/drawing/2014/main" id="{4B51BAD6-56D5-47FA-9436-DDDD818F3BF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5</a:t>
            </a:fld>
            <a:endParaRPr lang="en-US"/>
          </a:p>
        </p:txBody>
      </p:sp>
      <p:sp>
        <p:nvSpPr>
          <p:cNvPr id="6" name="Rectangle 5">
            <a:extLst>
              <a:ext uri="{FF2B5EF4-FFF2-40B4-BE49-F238E27FC236}">
                <a16:creationId xmlns:a16="http://schemas.microsoft.com/office/drawing/2014/main" id="{F568E8E1-D03C-47C0-8728-B127E3729FB8}"/>
              </a:ext>
            </a:extLst>
          </p:cNvPr>
          <p:cNvSpPr/>
          <p:nvPr/>
        </p:nvSpPr>
        <p:spPr>
          <a:xfrm>
            <a:off x="762000" y="5911347"/>
            <a:ext cx="7924800" cy="442750"/>
          </a:xfrm>
          <a:prstGeom prst="rect">
            <a:avLst/>
          </a:prstGeom>
        </p:spPr>
        <p:txBody>
          <a:bodyPr wrap="square">
            <a:spAutoFit/>
          </a:bodyPr>
          <a:lstStyle/>
          <a:p>
            <a:pPr algn="just"/>
            <a:r>
              <a:rPr lang="en-US" sz="1100" dirty="0">
                <a:latin typeface="Times New Roman" panose="02020603050405020304" pitchFamily="18" charset="0"/>
                <a:ea typeface="Times New Roman" panose="02020603050405020304" pitchFamily="18" charset="0"/>
              </a:rPr>
              <a:t>Includes Natural Resources Secretariat operating appropriations plus Dept. of Forestry Forest Mgmt., Farmland Preservation</a:t>
            </a:r>
          </a:p>
          <a:p>
            <a:pPr>
              <a:lnSpc>
                <a:spcPct val="107000"/>
              </a:lnSpc>
              <a:spcAft>
                <a:spcPts val="800"/>
              </a:spcAft>
            </a:pPr>
            <a:r>
              <a:rPr lang="en-US" sz="1100" dirty="0">
                <a:latin typeface="Times New Roman" panose="02020603050405020304" pitchFamily="18" charset="0"/>
                <a:ea typeface="Times New Roman" panose="02020603050405020304" pitchFamily="18" charset="0"/>
                <a:cs typeface="Times New Roman" panose="02020603050405020304" pitchFamily="18" charset="0"/>
              </a:rPr>
              <a:t>Note: Natural resource appropriations do not include debt service payments on bonds contained within the Treasury Board budget.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3B97B532-4BF6-4C30-96F6-348D2FDD20C7}"/>
              </a:ext>
            </a:extLst>
          </p:cNvPr>
          <p:cNvPicPr>
            <a:picLocks noChangeAspect="1"/>
          </p:cNvPicPr>
          <p:nvPr/>
        </p:nvPicPr>
        <p:blipFill>
          <a:blip r:embed="rId2"/>
          <a:stretch>
            <a:fillRect/>
          </a:stretch>
        </p:blipFill>
        <p:spPr>
          <a:xfrm>
            <a:off x="457200" y="503902"/>
            <a:ext cx="8208613" cy="5134898"/>
          </a:xfrm>
          <a:prstGeom prst="rect">
            <a:avLst/>
          </a:prstGeom>
        </p:spPr>
      </p:pic>
    </p:spTree>
    <p:extLst>
      <p:ext uri="{BB962C8B-B14F-4D97-AF65-F5344CB8AC3E}">
        <p14:creationId xmlns:p14="http://schemas.microsoft.com/office/powerpoint/2010/main" val="51400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6FDBB2-B1EF-4B09-8C34-34A8EC29AAB6}"/>
              </a:ext>
            </a:extLst>
          </p:cNvPr>
          <p:cNvSpPr>
            <a:spLocks noGrp="1"/>
          </p:cNvSpPr>
          <p:nvPr>
            <p:ph type="sldNum" sz="quarter" idx="12"/>
          </p:nvPr>
        </p:nvSpPr>
        <p:spPr/>
        <p:txBody>
          <a:bodyPr/>
          <a:lstStyle/>
          <a:p>
            <a:fld id="{B7D4160A-B398-445E-B430-7F2611F9565E}" type="slidenum">
              <a:rPr lang="en-US" smtClean="0"/>
              <a:pPr/>
              <a:t>6</a:t>
            </a:fld>
            <a:endParaRPr lang="en-US"/>
          </a:p>
        </p:txBody>
      </p:sp>
      <p:sp>
        <p:nvSpPr>
          <p:cNvPr id="3" name="Slide Number Placeholder 1">
            <a:extLst>
              <a:ext uri="{FF2B5EF4-FFF2-40B4-BE49-F238E27FC236}">
                <a16:creationId xmlns:a16="http://schemas.microsoft.com/office/drawing/2014/main" id="{2DA30E00-9441-40D8-9FF9-5B3614E2C12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6</a:t>
            </a:fld>
            <a:endParaRPr lang="en-US"/>
          </a:p>
        </p:txBody>
      </p:sp>
      <p:sp>
        <p:nvSpPr>
          <p:cNvPr id="4" name="Slide Number Placeholder 2">
            <a:extLst>
              <a:ext uri="{FF2B5EF4-FFF2-40B4-BE49-F238E27FC236}">
                <a16:creationId xmlns:a16="http://schemas.microsoft.com/office/drawing/2014/main" id="{0550479F-2EE1-4B3B-A104-049A1862E3E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6</a:t>
            </a:fld>
            <a:endParaRPr lang="en-US" dirty="0"/>
          </a:p>
        </p:txBody>
      </p:sp>
      <p:sp>
        <p:nvSpPr>
          <p:cNvPr id="5" name="TextBox 4">
            <a:extLst>
              <a:ext uri="{FF2B5EF4-FFF2-40B4-BE49-F238E27FC236}">
                <a16:creationId xmlns:a16="http://schemas.microsoft.com/office/drawing/2014/main" id="{FAA4344E-C003-42F3-8278-76E3DC7CD5C5}"/>
              </a:ext>
            </a:extLst>
          </p:cNvPr>
          <p:cNvSpPr txBox="1"/>
          <p:nvPr/>
        </p:nvSpPr>
        <p:spPr>
          <a:xfrm>
            <a:off x="581026" y="6202461"/>
            <a:ext cx="4868640" cy="307777"/>
          </a:xfrm>
          <a:prstGeom prst="rect">
            <a:avLst/>
          </a:prstGeom>
          <a:noFill/>
        </p:spPr>
        <p:txBody>
          <a:bodyPr wrap="none" rtlCol="0">
            <a:spAutoFit/>
          </a:bodyPr>
          <a:lstStyle/>
          <a:p>
            <a:r>
              <a:rPr lang="en-US" sz="1400" i="1" dirty="0">
                <a:latin typeface="Times New Roman" panose="02020603050405020304" pitchFamily="18" charset="0"/>
                <a:cs typeface="Times New Roman" panose="02020603050405020304" pitchFamily="18" charset="0"/>
              </a:rPr>
              <a:t>Note: Since 2001, the Consumer Price Index has averaged 2.0%.</a:t>
            </a:r>
          </a:p>
        </p:txBody>
      </p:sp>
      <p:graphicFrame>
        <p:nvGraphicFramePr>
          <p:cNvPr id="6" name="Table 5">
            <a:extLst>
              <a:ext uri="{FF2B5EF4-FFF2-40B4-BE49-F238E27FC236}">
                <a16:creationId xmlns:a16="http://schemas.microsoft.com/office/drawing/2014/main" id="{84B8049B-B21E-449D-94B6-2E122607E3AB}"/>
              </a:ext>
            </a:extLst>
          </p:cNvPr>
          <p:cNvGraphicFramePr>
            <a:graphicFrameLocks noGrp="1"/>
          </p:cNvGraphicFramePr>
          <p:nvPr>
            <p:extLst>
              <p:ext uri="{D42A27DB-BD31-4B8C-83A1-F6EECF244321}">
                <p14:modId xmlns:p14="http://schemas.microsoft.com/office/powerpoint/2010/main" val="139546040"/>
              </p:ext>
            </p:extLst>
          </p:nvPr>
        </p:nvGraphicFramePr>
        <p:xfrm>
          <a:off x="581026" y="347761"/>
          <a:ext cx="8029572" cy="5672036"/>
        </p:xfrm>
        <a:graphic>
          <a:graphicData uri="http://schemas.openxmlformats.org/drawingml/2006/table">
            <a:tbl>
              <a:tblPr>
                <a:tableStyleId>{5C22544A-7EE6-4342-B048-85BDC9FD1C3A}</a:tableStyleId>
              </a:tblPr>
              <a:tblGrid>
                <a:gridCol w="2847974">
                  <a:extLst>
                    <a:ext uri="{9D8B030D-6E8A-4147-A177-3AD203B41FA5}">
                      <a16:colId xmlns:a16="http://schemas.microsoft.com/office/drawing/2014/main" val="2392058016"/>
                    </a:ext>
                  </a:extLst>
                </a:gridCol>
                <a:gridCol w="1094057">
                  <a:extLst>
                    <a:ext uri="{9D8B030D-6E8A-4147-A177-3AD203B41FA5}">
                      <a16:colId xmlns:a16="http://schemas.microsoft.com/office/drawing/2014/main" val="2990624023"/>
                    </a:ext>
                  </a:extLst>
                </a:gridCol>
                <a:gridCol w="1322829">
                  <a:extLst>
                    <a:ext uri="{9D8B030D-6E8A-4147-A177-3AD203B41FA5}">
                      <a16:colId xmlns:a16="http://schemas.microsoft.com/office/drawing/2014/main" val="3762856863"/>
                    </a:ext>
                  </a:extLst>
                </a:gridCol>
                <a:gridCol w="1322829">
                  <a:extLst>
                    <a:ext uri="{9D8B030D-6E8A-4147-A177-3AD203B41FA5}">
                      <a16:colId xmlns:a16="http://schemas.microsoft.com/office/drawing/2014/main" val="1154176593"/>
                    </a:ext>
                  </a:extLst>
                </a:gridCol>
                <a:gridCol w="1441883">
                  <a:extLst>
                    <a:ext uri="{9D8B030D-6E8A-4147-A177-3AD203B41FA5}">
                      <a16:colId xmlns:a16="http://schemas.microsoft.com/office/drawing/2014/main" val="3299548723"/>
                    </a:ext>
                  </a:extLst>
                </a:gridCol>
              </a:tblGrid>
              <a:tr h="458686">
                <a:tc gridSpan="5">
                  <a:txBody>
                    <a:bodyPr/>
                    <a:lstStyle/>
                    <a:p>
                      <a:pPr algn="ctr" rtl="0" fontAlgn="b"/>
                      <a:r>
                        <a:rPr lang="en-US" sz="2400" b="1" u="none" strike="noStrike" dirty="0">
                          <a:effectLst/>
                          <a:latin typeface="Times New Roman" panose="02020603050405020304" pitchFamily="18" charset="0"/>
                          <a:cs typeface="Times New Roman" panose="02020603050405020304" pitchFamily="18" charset="0"/>
                        </a:rPr>
                        <a:t>General Fund Operating Appropriation Growth ($ Mil.)</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59504149"/>
                  </a:ext>
                </a:extLst>
              </a:tr>
              <a:tr h="962120">
                <a:tc>
                  <a:txBody>
                    <a:bodyPr/>
                    <a:lstStyle/>
                    <a:p>
                      <a:pPr algn="l" fontAlgn="b"/>
                      <a:r>
                        <a:rPr lang="en-US" sz="1800" u="none" strike="noStrike">
                          <a:effectLst/>
                          <a:latin typeface="Times New Roman" panose="02020603050405020304" pitchFamily="18" charset="0"/>
                          <a:cs typeface="Times New Roman" panose="02020603050405020304" pitchFamily="18" charset="0"/>
                        </a:rPr>
                        <a:t>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sng" strike="noStrike">
                          <a:effectLst/>
                          <a:latin typeface="Times New Roman" panose="02020603050405020304" pitchFamily="18" charset="0"/>
                          <a:cs typeface="Times New Roman" panose="02020603050405020304" pitchFamily="18" charset="0"/>
                        </a:rPr>
                        <a:t>2001</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sng" strike="noStrike">
                          <a:effectLst/>
                          <a:latin typeface="Times New Roman" panose="02020603050405020304" pitchFamily="18" charset="0"/>
                          <a:cs typeface="Times New Roman" panose="02020603050405020304" pitchFamily="18" charset="0"/>
                        </a:rPr>
                        <a:t>2018</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sng" strike="noStrike" dirty="0">
                          <a:effectLst/>
                          <a:latin typeface="Times New Roman" panose="02020603050405020304" pitchFamily="18" charset="0"/>
                          <a:cs typeface="Times New Roman" panose="02020603050405020304" pitchFamily="18" charset="0"/>
                        </a:rPr>
                        <a:t>Growth</a:t>
                      </a:r>
                      <a:endParaRPr lang="en-US" sz="18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dirty="0">
                          <a:effectLst/>
                          <a:latin typeface="Times New Roman" panose="02020603050405020304" pitchFamily="18" charset="0"/>
                          <a:cs typeface="Times New Roman" panose="02020603050405020304" pitchFamily="18" charset="0"/>
                        </a:rPr>
                        <a:t>Annualized Compound </a:t>
                      </a:r>
                      <a:r>
                        <a:rPr lang="en-US" sz="1800" u="sng" strike="noStrike" dirty="0">
                          <a:effectLst/>
                          <a:latin typeface="Times New Roman" panose="02020603050405020304" pitchFamily="18" charset="0"/>
                          <a:cs typeface="Times New Roman" panose="02020603050405020304" pitchFamily="18" charset="0"/>
                        </a:rPr>
                        <a:t>Growth</a:t>
                      </a:r>
                      <a:endParaRPr lang="en-US" sz="18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1776953018"/>
                  </a:ext>
                </a:extLst>
              </a:tr>
              <a:tr h="425123">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Medicaid (DMAS)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$1,384.2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$4,651.7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236.1%</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7.4%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3987194083"/>
                  </a:ext>
                </a:extLst>
              </a:tr>
              <a:tr h="425123">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GF Debt Service</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$243.1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$739.5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204.2%</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6.8%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2905160489"/>
                  </a:ext>
                </a:extLst>
              </a:tr>
              <a:tr h="425123">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Behavioral Health</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$430.2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$772.6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79.6%</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3.5%</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3630837674"/>
                  </a:ext>
                </a:extLst>
              </a:tr>
              <a:tr h="425123">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Other H&amp;HS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$648.9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$1,059.0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63.2%</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2.9%</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3946272415"/>
                  </a:ext>
                </a:extLst>
              </a:tr>
              <a:tr h="425123">
                <a:tc>
                  <a:txBody>
                    <a:bodyPr/>
                    <a:lstStyle/>
                    <a:p>
                      <a:pPr algn="l" rtl="0" fontAlgn="b"/>
                      <a:r>
                        <a:rPr lang="en-US" sz="1800" b="0" u="none" strike="noStrike" dirty="0">
                          <a:effectLst/>
                          <a:latin typeface="Times New Roman" panose="02020603050405020304" pitchFamily="18" charset="0"/>
                          <a:cs typeface="Times New Roman" panose="02020603050405020304" pitchFamily="18" charset="0"/>
                        </a:rPr>
                        <a:t>K-12 Public Education</a:t>
                      </a:r>
                      <a:endParaRPr lang="en-US" sz="1800" b="0" i="0" u="none" strike="noStrike" dirty="0">
                        <a:solidFill>
                          <a:srgbClr val="C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b="0" u="none" strike="noStrike" dirty="0">
                          <a:effectLst/>
                          <a:latin typeface="Times New Roman" panose="02020603050405020304" pitchFamily="18" charset="0"/>
                          <a:cs typeface="Times New Roman" panose="02020603050405020304" pitchFamily="18" charset="0"/>
                        </a:rPr>
                        <a:t>$3,942.4 </a:t>
                      </a:r>
                      <a:endParaRPr lang="en-US" sz="1800" b="0" i="0" u="none" strike="noStrike" dirty="0">
                        <a:solidFill>
                          <a:srgbClr val="C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b="0" u="none" strike="noStrike" dirty="0">
                          <a:effectLst/>
                          <a:latin typeface="Times New Roman" panose="02020603050405020304" pitchFamily="18" charset="0"/>
                          <a:cs typeface="Times New Roman" panose="02020603050405020304" pitchFamily="18" charset="0"/>
                        </a:rPr>
                        <a:t>$5,972.7 </a:t>
                      </a:r>
                      <a:endParaRPr lang="en-US" sz="1800" b="0" i="0" u="none" strike="noStrike" dirty="0">
                        <a:solidFill>
                          <a:srgbClr val="C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b="0" u="none" strike="noStrike" dirty="0">
                          <a:effectLst/>
                          <a:latin typeface="Times New Roman" panose="02020603050405020304" pitchFamily="18" charset="0"/>
                          <a:cs typeface="Times New Roman" panose="02020603050405020304" pitchFamily="18" charset="0"/>
                        </a:rPr>
                        <a:t>51.5%</a:t>
                      </a:r>
                      <a:endParaRPr lang="en-US" sz="18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b="0" u="none" strike="noStrike" dirty="0">
                          <a:effectLst/>
                          <a:latin typeface="Times New Roman" panose="02020603050405020304" pitchFamily="18" charset="0"/>
                          <a:cs typeface="Times New Roman" panose="02020603050405020304" pitchFamily="18" charset="0"/>
                        </a:rPr>
                        <a:t>2.5%</a:t>
                      </a:r>
                      <a:endParaRPr lang="en-US" sz="1800" b="0" i="0" u="none" strike="noStrike" dirty="0">
                        <a:solidFill>
                          <a:srgbClr val="C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2645126883"/>
                  </a:ext>
                </a:extLst>
              </a:tr>
              <a:tr h="425123">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Public Safety/Comp Board</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$1,949.1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$2,588.3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32.8%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1.7%</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1704404752"/>
                  </a:ext>
                </a:extLst>
              </a:tr>
              <a:tr h="425123">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Higher Education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$1,634.2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$2,015.2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23.3%</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1.2%</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1169206353"/>
                  </a:ext>
                </a:extLst>
              </a:tr>
              <a:tr h="425123">
                <a:tc>
                  <a:txBody>
                    <a:bodyPr/>
                    <a:lstStyle/>
                    <a:p>
                      <a:pPr algn="l" rtl="0" fontAlgn="b"/>
                      <a:r>
                        <a:rPr lang="en-US" sz="1800" b="1" u="none" strike="noStrike" dirty="0">
                          <a:effectLst/>
                          <a:latin typeface="Times New Roman" panose="02020603050405020304" pitchFamily="18" charset="0"/>
                          <a:cs typeface="Times New Roman" panose="02020603050405020304" pitchFamily="18" charset="0"/>
                        </a:rPr>
                        <a:t>Natural Resources/Forest M</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b="1" u="none" strike="noStrike" dirty="0">
                          <a:effectLst/>
                          <a:latin typeface="Times New Roman" panose="02020603050405020304" pitchFamily="18" charset="0"/>
                          <a:cs typeface="Times New Roman" panose="02020603050405020304" pitchFamily="18" charset="0"/>
                        </a:rPr>
                        <a:t>$152.1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b="1" u="none" strike="noStrike" dirty="0">
                          <a:effectLst/>
                          <a:latin typeface="Times New Roman" panose="02020603050405020304" pitchFamily="18" charset="0"/>
                          <a:cs typeface="Times New Roman" panose="02020603050405020304" pitchFamily="18" charset="0"/>
                        </a:rPr>
                        <a:t>$128.2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b="1" u="none" strike="noStrike" dirty="0">
                          <a:effectLst/>
                          <a:latin typeface="Times New Roman" panose="02020603050405020304" pitchFamily="18" charset="0"/>
                          <a:cs typeface="Times New Roman" panose="02020603050405020304" pitchFamily="18" charset="0"/>
                        </a:rPr>
                        <a:t>-15.7%</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b="1" u="none" strike="noStrike" dirty="0">
                          <a:effectLst/>
                          <a:latin typeface="Times New Roman" panose="02020603050405020304" pitchFamily="18" charset="0"/>
                          <a:cs typeface="Times New Roman" panose="02020603050405020304" pitchFamily="18" charset="0"/>
                        </a:rPr>
                        <a:t>-1.0%</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2919255108"/>
                  </a:ext>
                </a:extLst>
              </a:tr>
              <a:tr h="425123">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All Other</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sng" strike="noStrike">
                          <a:effectLst/>
                          <a:latin typeface="Times New Roman" panose="02020603050405020304" pitchFamily="18" charset="0"/>
                          <a:cs typeface="Times New Roman" panose="02020603050405020304" pitchFamily="18" charset="0"/>
                        </a:rPr>
                        <a:t>$1,899.4 </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sng" strike="noStrike">
                          <a:effectLst/>
                          <a:latin typeface="Times New Roman" panose="02020603050405020304" pitchFamily="18" charset="0"/>
                          <a:cs typeface="Times New Roman" panose="02020603050405020304" pitchFamily="18" charset="0"/>
                        </a:rPr>
                        <a:t>$2,372.1 </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sng" strike="noStrike">
                          <a:effectLst/>
                          <a:latin typeface="Times New Roman" panose="02020603050405020304" pitchFamily="18" charset="0"/>
                          <a:cs typeface="Times New Roman" panose="02020603050405020304" pitchFamily="18" charset="0"/>
                        </a:rPr>
                        <a:t>24.9%</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sng" strike="noStrike">
                          <a:effectLst/>
                          <a:latin typeface="Times New Roman" panose="02020603050405020304" pitchFamily="18" charset="0"/>
                          <a:cs typeface="Times New Roman" panose="02020603050405020304" pitchFamily="18" charset="0"/>
                        </a:rPr>
                        <a:t>1.3%</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3034645084"/>
                  </a:ext>
                </a:extLst>
              </a:tr>
              <a:tr h="425123">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Total GF Operating</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$12,283.6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$20,299.3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65.3%</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tc>
                  <a:txBody>
                    <a:bodyPr/>
                    <a:lstStyle/>
                    <a:p>
                      <a:pPr algn="r" rtl="0" fontAlgn="b"/>
                      <a:r>
                        <a:rPr lang="en-US" sz="1800" u="none" strike="noStrike" dirty="0">
                          <a:effectLst/>
                          <a:latin typeface="Times New Roman" panose="02020603050405020304" pitchFamily="18" charset="0"/>
                          <a:cs typeface="Times New Roman" panose="02020603050405020304" pitchFamily="18" charset="0"/>
                        </a:rPr>
                        <a:t>3.0%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27" marR="8927" marT="8927" marB="0" anchor="b"/>
                </a:tc>
                <a:extLst>
                  <a:ext uri="{0D108BD9-81ED-4DB2-BD59-A6C34878D82A}">
                    <a16:rowId xmlns:a16="http://schemas.microsoft.com/office/drawing/2014/main" val="1261465158"/>
                  </a:ext>
                </a:extLst>
              </a:tr>
            </a:tbl>
          </a:graphicData>
        </a:graphic>
      </p:graphicFrame>
    </p:spTree>
    <p:extLst>
      <p:ext uri="{BB962C8B-B14F-4D97-AF65-F5344CB8AC3E}">
        <p14:creationId xmlns:p14="http://schemas.microsoft.com/office/powerpoint/2010/main" val="423799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56AA-66E9-478C-8082-DF82D2D0AB2E}"/>
              </a:ext>
            </a:extLst>
          </p:cNvPr>
          <p:cNvSpPr>
            <a:spLocks noGrp="1"/>
          </p:cNvSpPr>
          <p:nvPr>
            <p:ph type="title"/>
          </p:nvPr>
        </p:nvSpPr>
        <p:spPr>
          <a:xfrm>
            <a:off x="457200" y="143190"/>
            <a:ext cx="8229600" cy="496573"/>
          </a:xfrm>
        </p:spPr>
        <p:txBody>
          <a:bodyPr>
            <a:noAutofit/>
          </a:bodyPr>
          <a:lstStyle/>
          <a:p>
            <a:r>
              <a:rPr lang="en-US" sz="2400" dirty="0">
                <a:latin typeface="Times New Roman" panose="02020603050405020304" pitchFamily="18" charset="0"/>
                <a:cs typeface="Times New Roman" panose="02020603050405020304" pitchFamily="18" charset="0"/>
              </a:rPr>
              <a:t>NR Capital Needs Rely on Patchwork of Different Fund Sources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Bonds Have Been Periodically Authorized for Water Quality</a:t>
            </a:r>
          </a:p>
        </p:txBody>
      </p:sp>
      <p:sp>
        <p:nvSpPr>
          <p:cNvPr id="3" name="Slide Number Placeholder 2">
            <a:extLst>
              <a:ext uri="{FF2B5EF4-FFF2-40B4-BE49-F238E27FC236}">
                <a16:creationId xmlns:a16="http://schemas.microsoft.com/office/drawing/2014/main" id="{2D9C066D-D1A6-48B8-894C-06E88598D6FC}"/>
              </a:ext>
            </a:extLst>
          </p:cNvPr>
          <p:cNvSpPr>
            <a:spLocks noGrp="1"/>
          </p:cNvSpPr>
          <p:nvPr>
            <p:ph type="sldNum" sz="quarter" idx="12"/>
          </p:nvPr>
        </p:nvSpPr>
        <p:spPr/>
        <p:txBody>
          <a:bodyPr/>
          <a:lstStyle/>
          <a:p>
            <a:fld id="{B7D4160A-B398-445E-B430-7F2611F9565E}" type="slidenum">
              <a:rPr lang="en-US" smtClean="0"/>
              <a:pPr/>
              <a:t>7</a:t>
            </a:fld>
            <a:endParaRPr lang="en-US"/>
          </a:p>
        </p:txBody>
      </p:sp>
      <p:graphicFrame>
        <p:nvGraphicFramePr>
          <p:cNvPr id="4" name="Table 3">
            <a:extLst>
              <a:ext uri="{FF2B5EF4-FFF2-40B4-BE49-F238E27FC236}">
                <a16:creationId xmlns:a16="http://schemas.microsoft.com/office/drawing/2014/main" id="{55B1D4EC-23AA-49E7-84A9-78B8D1D9FDB5}"/>
              </a:ext>
            </a:extLst>
          </p:cNvPr>
          <p:cNvGraphicFramePr>
            <a:graphicFrameLocks noGrp="1"/>
          </p:cNvGraphicFramePr>
          <p:nvPr>
            <p:extLst>
              <p:ext uri="{D42A27DB-BD31-4B8C-83A1-F6EECF244321}">
                <p14:modId xmlns:p14="http://schemas.microsoft.com/office/powerpoint/2010/main" val="3916520964"/>
              </p:ext>
            </p:extLst>
          </p:nvPr>
        </p:nvGraphicFramePr>
        <p:xfrm>
          <a:off x="723900" y="760363"/>
          <a:ext cx="7696200" cy="5833331"/>
        </p:xfrm>
        <a:graphic>
          <a:graphicData uri="http://schemas.openxmlformats.org/drawingml/2006/table">
            <a:tbl>
              <a:tblPr>
                <a:tableStyleId>{5C22544A-7EE6-4342-B048-85BDC9FD1C3A}</a:tableStyleId>
              </a:tblPr>
              <a:tblGrid>
                <a:gridCol w="1146244">
                  <a:extLst>
                    <a:ext uri="{9D8B030D-6E8A-4147-A177-3AD203B41FA5}">
                      <a16:colId xmlns:a16="http://schemas.microsoft.com/office/drawing/2014/main" val="360026405"/>
                    </a:ext>
                  </a:extLst>
                </a:gridCol>
                <a:gridCol w="1412333">
                  <a:extLst>
                    <a:ext uri="{9D8B030D-6E8A-4147-A177-3AD203B41FA5}">
                      <a16:colId xmlns:a16="http://schemas.microsoft.com/office/drawing/2014/main" val="964901875"/>
                    </a:ext>
                  </a:extLst>
                </a:gridCol>
                <a:gridCol w="1264961">
                  <a:extLst>
                    <a:ext uri="{9D8B030D-6E8A-4147-A177-3AD203B41FA5}">
                      <a16:colId xmlns:a16="http://schemas.microsoft.com/office/drawing/2014/main" val="3089729601"/>
                    </a:ext>
                  </a:extLst>
                </a:gridCol>
                <a:gridCol w="1195367">
                  <a:extLst>
                    <a:ext uri="{9D8B030D-6E8A-4147-A177-3AD203B41FA5}">
                      <a16:colId xmlns:a16="http://schemas.microsoft.com/office/drawing/2014/main" val="2397934008"/>
                    </a:ext>
                  </a:extLst>
                </a:gridCol>
                <a:gridCol w="1166711">
                  <a:extLst>
                    <a:ext uri="{9D8B030D-6E8A-4147-A177-3AD203B41FA5}">
                      <a16:colId xmlns:a16="http://schemas.microsoft.com/office/drawing/2014/main" val="3025032154"/>
                    </a:ext>
                  </a:extLst>
                </a:gridCol>
                <a:gridCol w="1510584">
                  <a:extLst>
                    <a:ext uri="{9D8B030D-6E8A-4147-A177-3AD203B41FA5}">
                      <a16:colId xmlns:a16="http://schemas.microsoft.com/office/drawing/2014/main" val="906317086"/>
                    </a:ext>
                  </a:extLst>
                </a:gridCol>
              </a:tblGrid>
              <a:tr h="266003">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Fiscal Year</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ctr" fontAlgn="b"/>
                      <a:r>
                        <a:rPr lang="en-US" sz="1100" b="1" u="none" strike="noStrike" dirty="0">
                          <a:effectLst/>
                          <a:latin typeface="Times New Roman" panose="02020603050405020304" pitchFamily="18" charset="0"/>
                          <a:cs typeface="Times New Roman" panose="02020603050405020304" pitchFamily="18" charset="0"/>
                        </a:rPr>
                        <a:t>Land Conservation</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ctr" fontAlgn="b"/>
                      <a:r>
                        <a:rPr lang="en-US" sz="1100" b="1" u="none" strike="noStrike" dirty="0">
                          <a:effectLst/>
                          <a:latin typeface="Times New Roman" panose="02020603050405020304" pitchFamily="18" charset="0"/>
                          <a:cs typeface="Times New Roman" panose="02020603050405020304" pitchFamily="18" charset="0"/>
                        </a:rPr>
                        <a:t>Wastewater</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ctr" fontAlgn="b"/>
                      <a:r>
                        <a:rPr lang="en-US" sz="1100" b="1" u="none" strike="noStrike" dirty="0" err="1">
                          <a:effectLst/>
                          <a:latin typeface="Times New Roman" panose="02020603050405020304" pitchFamily="18" charset="0"/>
                          <a:cs typeface="Times New Roman" panose="02020603050405020304" pitchFamily="18" charset="0"/>
                        </a:rPr>
                        <a:t>Stormwater</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ctr" fontAlgn="b"/>
                      <a:r>
                        <a:rPr lang="en-US" sz="1100" b="1" u="none" strike="noStrike" dirty="0">
                          <a:effectLst/>
                          <a:latin typeface="Times New Roman" panose="02020603050405020304" pitchFamily="18" charset="0"/>
                          <a:cs typeface="Times New Roman" panose="02020603050405020304" pitchFamily="18" charset="0"/>
                        </a:rPr>
                        <a:t>Non-Point Source</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ctr" fontAlgn="b"/>
                      <a:r>
                        <a:rPr lang="en-US" sz="1100" b="1" u="none" strike="noStrike" dirty="0">
                          <a:effectLst/>
                          <a:latin typeface="Times New Roman" panose="02020603050405020304" pitchFamily="18" charset="0"/>
                          <a:cs typeface="Times New Roman" panose="02020603050405020304" pitchFamily="18" charset="0"/>
                        </a:rPr>
                        <a:t>Total Authorization</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816268959"/>
                  </a:ext>
                </a:extLst>
              </a:tr>
              <a:tr h="166290">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2014</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73,796,521</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a:effectLst/>
                          <a:latin typeface="Times New Roman" panose="02020603050405020304" pitchFamily="18" charset="0"/>
                          <a:cs typeface="Times New Roman" panose="02020603050405020304" pitchFamily="18" charset="0"/>
                        </a:rPr>
                        <a:t>140,432,800</a:t>
                      </a:r>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a:effectLst/>
                          <a:latin typeface="Times New Roman" panose="02020603050405020304" pitchFamily="18" charset="0"/>
                          <a:cs typeface="Times New Roman" panose="02020603050405020304" pitchFamily="18" charset="0"/>
                        </a:rPr>
                        <a:t>35,000,000</a:t>
                      </a:r>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9,100,000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258,329,321</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541535845"/>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General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1,000,000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5,738,800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3618531893"/>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Federal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28,694,000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409369448"/>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Special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2,000,000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9,100,000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4082008739"/>
                  </a:ext>
                </a:extLst>
              </a:tr>
              <a:tr h="166290">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Bonds*</a:t>
                      </a:r>
                      <a:endParaRPr lang="en-US" sz="11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106,000,000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35,000,000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608152977"/>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Credits</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70,796,521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772175827"/>
                  </a:ext>
                </a:extLst>
              </a:tr>
              <a:tr h="166290">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643097422"/>
                  </a:ext>
                </a:extLst>
              </a:tr>
              <a:tr h="166290">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2015</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73,478,333</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41,840,100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23,292,479</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33,897,500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172,508,412</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2959401488"/>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General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2,000,000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13,292,100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23,897,500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386907215"/>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Federal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1,107,874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28,548,000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3,292,479</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634248354"/>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Special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2,472,126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10,000,000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3247514893"/>
                  </a:ext>
                </a:extLst>
              </a:tr>
              <a:tr h="166290">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Bonds</a:t>
                      </a:r>
                      <a:endParaRPr lang="en-US" sz="11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20,000,000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536960375"/>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Credits</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67,898,333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2835434380"/>
                  </a:ext>
                </a:extLst>
              </a:tr>
              <a:tr h="166290">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2766040477"/>
                  </a:ext>
                </a:extLst>
              </a:tr>
              <a:tr h="166290">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2016</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78,543,846</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32,812,800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8,292,479</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28,881,888</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148,531,013</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734693897"/>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General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5,927,000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5,468,800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5,000,000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10,696,471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750014740"/>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Federal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110,374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27,344,000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3,292,479</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267286858"/>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Special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2,139,626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18,185,417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2473075098"/>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Bonds</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2253540091"/>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Credits</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70,366,846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415709824"/>
                  </a:ext>
                </a:extLst>
              </a:tr>
              <a:tr h="166290">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3982167369"/>
                  </a:ext>
                </a:extLst>
              </a:tr>
              <a:tr h="166290">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2017</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14,526,000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59,000,000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23,292,479</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71,708,800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168,527,279</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086937684"/>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General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8,500,000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61,708,800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2268038191"/>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Federal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2,123,000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3,292,479</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612030089"/>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Special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3,903,000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10,000,000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3745657021"/>
                  </a:ext>
                </a:extLst>
              </a:tr>
              <a:tr h="166290">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Bonds</a:t>
                      </a:r>
                      <a:endParaRPr lang="en-US" sz="11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59,000,000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20,000,000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3140706559"/>
                  </a:ext>
                </a:extLst>
              </a:tr>
              <a:tr h="166290">
                <a:tc>
                  <a:txBody>
                    <a:bodyPr/>
                    <a:lstStyle/>
                    <a:p>
                      <a:pPr algn="l" fontAlgn="b"/>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3237384390"/>
                  </a:ext>
                </a:extLst>
              </a:tr>
              <a:tr h="166290">
                <a:tc>
                  <a:txBody>
                    <a:bodyPr/>
                    <a:lstStyle/>
                    <a:p>
                      <a:pPr algn="l" fontAlgn="b"/>
                      <a:r>
                        <a:rPr lang="en-US" sz="1100" b="1" u="none" strike="noStrike" dirty="0">
                          <a:effectLst/>
                          <a:latin typeface="Times New Roman" panose="02020603050405020304" pitchFamily="18" charset="0"/>
                          <a:cs typeface="Times New Roman" panose="02020603050405020304" pitchFamily="18" charset="0"/>
                        </a:rPr>
                        <a:t>2018</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12,404,000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0</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3,292,479</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18,274,474</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b="1" u="none" strike="noStrike" dirty="0">
                          <a:effectLst/>
                          <a:latin typeface="Times New Roman" panose="02020603050405020304" pitchFamily="18" charset="0"/>
                          <a:cs typeface="Times New Roman" panose="02020603050405020304" pitchFamily="18" charset="0"/>
                        </a:rPr>
                        <a:t>33,970,953</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654681223"/>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General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4,750,000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dirty="0">
                          <a:effectLst/>
                          <a:latin typeface="Times New Roman" panose="02020603050405020304" pitchFamily="18" charset="0"/>
                          <a:cs typeface="Times New Roman" panose="02020603050405020304" pitchFamily="18" charset="0"/>
                        </a:rPr>
                        <a:t>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85427103"/>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Federal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2,013,000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3,292,479</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111207463"/>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Special</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5,641,000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18,274,474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3484726149"/>
                  </a:ext>
                </a:extLst>
              </a:tr>
              <a:tr h="166290">
                <a:tc>
                  <a:txBody>
                    <a:bodyPr/>
                    <a:lstStyle/>
                    <a:p>
                      <a:pPr algn="l" fontAlgn="b"/>
                      <a:r>
                        <a:rPr lang="en-US" sz="1100" u="none" strike="noStrike">
                          <a:effectLst/>
                          <a:latin typeface="Times New Roman" panose="02020603050405020304" pitchFamily="18" charset="0"/>
                          <a:cs typeface="Times New Roman" panose="02020603050405020304" pitchFamily="18" charset="0"/>
                        </a:rPr>
                        <a:t>Bonds</a:t>
                      </a:r>
                      <a:endParaRPr lang="en-US" sz="1100" b="0" i="1"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r" fontAlgn="b"/>
                      <a:r>
                        <a:rPr lang="en-US" sz="1100" u="none" strike="noStrike">
                          <a:effectLst/>
                          <a:latin typeface="Times New Roman" panose="02020603050405020304" pitchFamily="18" charset="0"/>
                          <a:cs typeface="Times New Roman" panose="02020603050405020304" pitchFamily="18" charset="0"/>
                        </a:rPr>
                        <a:t>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tc>
                  <a:txBody>
                    <a:bodyPr/>
                    <a:lstStyle/>
                    <a:p>
                      <a:pPr algn="l" fontAlgn="b"/>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9" marR="6339" marT="6339" marB="0" anchor="b"/>
                </a:tc>
                <a:extLst>
                  <a:ext uri="{0D108BD9-81ED-4DB2-BD59-A6C34878D82A}">
                    <a16:rowId xmlns:a16="http://schemas.microsoft.com/office/drawing/2014/main" val="434663484"/>
                  </a:ext>
                </a:extLst>
              </a:tr>
            </a:tbl>
          </a:graphicData>
        </a:graphic>
      </p:graphicFrame>
      <p:sp>
        <p:nvSpPr>
          <p:cNvPr id="5" name="TextBox 4">
            <a:extLst>
              <a:ext uri="{FF2B5EF4-FFF2-40B4-BE49-F238E27FC236}">
                <a16:creationId xmlns:a16="http://schemas.microsoft.com/office/drawing/2014/main" id="{196E51DF-723C-40E9-896A-3E3BE40D8894}"/>
              </a:ext>
            </a:extLst>
          </p:cNvPr>
          <p:cNvSpPr txBox="1"/>
          <p:nvPr/>
        </p:nvSpPr>
        <p:spPr>
          <a:xfrm>
            <a:off x="533400" y="6538912"/>
            <a:ext cx="5247911" cy="276999"/>
          </a:xfrm>
          <a:prstGeom prst="rect">
            <a:avLst/>
          </a:prstGeom>
          <a:noFill/>
        </p:spPr>
        <p:txBody>
          <a:bodyPr wrap="none" rtlCol="0">
            <a:spAutoFit/>
          </a:bodyPr>
          <a:lstStyle/>
          <a:p>
            <a:r>
              <a:rPr lang="en-US" sz="1200" i="1" dirty="0">
                <a:latin typeface="Times New Roman" panose="02020603050405020304" pitchFamily="18" charset="0"/>
                <a:cs typeface="Times New Roman" panose="02020603050405020304" pitchFamily="18" charset="0"/>
              </a:rPr>
              <a:t>* Does not include $75 mil in CSO bonds authorized for Richmond and Lynchburg</a:t>
            </a:r>
          </a:p>
        </p:txBody>
      </p:sp>
    </p:spTree>
    <p:extLst>
      <p:ext uri="{BB962C8B-B14F-4D97-AF65-F5344CB8AC3E}">
        <p14:creationId xmlns:p14="http://schemas.microsoft.com/office/powerpoint/2010/main" val="3957703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ADF186-69DF-4C8A-A0DF-52919B5F4155}"/>
              </a:ext>
            </a:extLst>
          </p:cNvPr>
          <p:cNvSpPr>
            <a:spLocks noGrp="1"/>
          </p:cNvSpPr>
          <p:nvPr>
            <p:ph type="sldNum" sz="quarter" idx="12"/>
          </p:nvPr>
        </p:nvSpPr>
        <p:spPr/>
        <p:txBody>
          <a:bodyPr/>
          <a:lstStyle/>
          <a:p>
            <a:fld id="{B7D4160A-B398-445E-B430-7F2611F9565E}" type="slidenum">
              <a:rPr lang="en-US" smtClean="0"/>
              <a:pPr/>
              <a:t>8</a:t>
            </a:fld>
            <a:endParaRPr lang="en-US"/>
          </a:p>
        </p:txBody>
      </p:sp>
      <p:sp>
        <p:nvSpPr>
          <p:cNvPr id="3" name="Title 1">
            <a:extLst>
              <a:ext uri="{FF2B5EF4-FFF2-40B4-BE49-F238E27FC236}">
                <a16:creationId xmlns:a16="http://schemas.microsoft.com/office/drawing/2014/main" id="{B3288810-D3A6-4255-8133-8D9BB853DAC1}"/>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latin typeface="Times New Roman" panose="02020603050405020304" pitchFamily="18" charset="0"/>
                <a:cs typeface="Times New Roman" panose="02020603050405020304" pitchFamily="18" charset="0"/>
              </a:rPr>
              <a:t>VA Direct Land Conservation Funding </a:t>
            </a:r>
            <a:endParaRPr lang="en-US" sz="3200" dirty="0">
              <a:latin typeface="Times New Roman" panose="02020603050405020304" pitchFamily="18" charset="0"/>
              <a:cs typeface="Times New Roman" panose="02020603050405020304" pitchFamily="18" charset="0"/>
            </a:endParaRPr>
          </a:p>
        </p:txBody>
      </p:sp>
      <p:sp>
        <p:nvSpPr>
          <p:cNvPr id="4" name="Slide Number Placeholder 2">
            <a:extLst>
              <a:ext uri="{FF2B5EF4-FFF2-40B4-BE49-F238E27FC236}">
                <a16:creationId xmlns:a16="http://schemas.microsoft.com/office/drawing/2014/main" id="{32ECA455-B682-4452-9592-727AA160938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8</a:t>
            </a:fld>
            <a:endParaRPr lang="en-US"/>
          </a:p>
        </p:txBody>
      </p:sp>
      <p:graphicFrame>
        <p:nvGraphicFramePr>
          <p:cNvPr id="5" name="Table 4">
            <a:extLst>
              <a:ext uri="{FF2B5EF4-FFF2-40B4-BE49-F238E27FC236}">
                <a16:creationId xmlns:a16="http://schemas.microsoft.com/office/drawing/2014/main" id="{F28BE7F7-3D19-4455-803A-4BA2B9FDAC87}"/>
              </a:ext>
            </a:extLst>
          </p:cNvPr>
          <p:cNvGraphicFramePr>
            <a:graphicFrameLocks noGrp="1"/>
          </p:cNvGraphicFramePr>
          <p:nvPr>
            <p:extLst>
              <p:ext uri="{D42A27DB-BD31-4B8C-83A1-F6EECF244321}">
                <p14:modId xmlns:p14="http://schemas.microsoft.com/office/powerpoint/2010/main" val="368925294"/>
              </p:ext>
            </p:extLst>
          </p:nvPr>
        </p:nvGraphicFramePr>
        <p:xfrm>
          <a:off x="533400" y="925307"/>
          <a:ext cx="7772398" cy="5007386"/>
        </p:xfrm>
        <a:graphic>
          <a:graphicData uri="http://schemas.openxmlformats.org/drawingml/2006/table">
            <a:tbl>
              <a:tblPr firstRow="1" firstCol="1" bandRow="1">
                <a:tableStyleId>{5C22544A-7EE6-4342-B048-85BDC9FD1C3A}</a:tableStyleId>
              </a:tblPr>
              <a:tblGrid>
                <a:gridCol w="589225">
                  <a:extLst>
                    <a:ext uri="{9D8B030D-6E8A-4147-A177-3AD203B41FA5}">
                      <a16:colId xmlns:a16="http://schemas.microsoft.com/office/drawing/2014/main" val="1271026098"/>
                    </a:ext>
                  </a:extLst>
                </a:gridCol>
                <a:gridCol w="1174376">
                  <a:extLst>
                    <a:ext uri="{9D8B030D-6E8A-4147-A177-3AD203B41FA5}">
                      <a16:colId xmlns:a16="http://schemas.microsoft.com/office/drawing/2014/main" val="455944569"/>
                    </a:ext>
                  </a:extLst>
                </a:gridCol>
                <a:gridCol w="1241204">
                  <a:extLst>
                    <a:ext uri="{9D8B030D-6E8A-4147-A177-3AD203B41FA5}">
                      <a16:colId xmlns:a16="http://schemas.microsoft.com/office/drawing/2014/main" val="4115287160"/>
                    </a:ext>
                  </a:extLst>
                </a:gridCol>
                <a:gridCol w="1282768">
                  <a:extLst>
                    <a:ext uri="{9D8B030D-6E8A-4147-A177-3AD203B41FA5}">
                      <a16:colId xmlns:a16="http://schemas.microsoft.com/office/drawing/2014/main" val="4144365703"/>
                    </a:ext>
                  </a:extLst>
                </a:gridCol>
                <a:gridCol w="1431093">
                  <a:extLst>
                    <a:ext uri="{9D8B030D-6E8A-4147-A177-3AD203B41FA5}">
                      <a16:colId xmlns:a16="http://schemas.microsoft.com/office/drawing/2014/main" val="382974992"/>
                    </a:ext>
                  </a:extLst>
                </a:gridCol>
                <a:gridCol w="1833689">
                  <a:extLst>
                    <a:ext uri="{9D8B030D-6E8A-4147-A177-3AD203B41FA5}">
                      <a16:colId xmlns:a16="http://schemas.microsoft.com/office/drawing/2014/main" val="1184255719"/>
                    </a:ext>
                  </a:extLst>
                </a:gridCol>
                <a:gridCol w="220043">
                  <a:extLst>
                    <a:ext uri="{9D8B030D-6E8A-4147-A177-3AD203B41FA5}">
                      <a16:colId xmlns:a16="http://schemas.microsoft.com/office/drawing/2014/main" val="3530835866"/>
                    </a:ext>
                  </a:extLst>
                </a:gridCol>
              </a:tblGrid>
              <a:tr h="670009">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Year</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VLCF-GF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VLCF-NGF </a:t>
                      </a:r>
                      <a:r>
                        <a:rPr lang="en-US" sz="1400" dirty="0" err="1">
                          <a:effectLst/>
                          <a:latin typeface="Times New Roman" panose="02020603050405020304" pitchFamily="18" charset="0"/>
                          <a:cs typeface="Times New Roman" panose="02020603050405020304" pitchFamily="18" charset="0"/>
                        </a:rPr>
                        <a:t>Approps</a:t>
                      </a:r>
                      <a:r>
                        <a:rPr lang="en-US"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VLCF-Total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Capitol Authorizations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gridSpan="2">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VFPF Direct Appropriations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3277652062"/>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1,250,000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500,000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1,750,000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4,500,000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1264318"/>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9,600,000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9,600,000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71664168"/>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2002</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50,000,000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61448509"/>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500,000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41749886"/>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2004</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1,463,275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1,463,275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40125111"/>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12,500,000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438,043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12,938,043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6,000,000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58328750"/>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2,500,000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972,523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3,472,523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8785713"/>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2007</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963,269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3,963,269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4,030,000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19433281"/>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2008</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397,880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3,397,880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08046525"/>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2009</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31,000,000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500,000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01807846"/>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4,666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2,004,666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500,000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16312317"/>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500,000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2,500,000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22768393"/>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2012</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1,500,000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3,500,000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01070938"/>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97679312"/>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2014</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16385231"/>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1,580,000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1,000,000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00106667"/>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6,000,000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427,000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1,750,000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74326916"/>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2017</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8,000,000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4,026,000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500,000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06942544"/>
                  </a:ext>
                </a:extLst>
              </a:tr>
              <a:tr h="209378">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2018</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4,500,000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6,500,000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5,654,000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250,000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0031789"/>
                  </a:ext>
                </a:extLst>
              </a:tr>
            </a:tbl>
          </a:graphicData>
        </a:graphic>
      </p:graphicFrame>
      <p:sp>
        <p:nvSpPr>
          <p:cNvPr id="6" name="TextBox 5">
            <a:extLst>
              <a:ext uri="{FF2B5EF4-FFF2-40B4-BE49-F238E27FC236}">
                <a16:creationId xmlns:a16="http://schemas.microsoft.com/office/drawing/2014/main" id="{95D225DA-136C-42BC-B69D-DE32861044D9}"/>
              </a:ext>
            </a:extLst>
          </p:cNvPr>
          <p:cNvSpPr txBox="1"/>
          <p:nvPr/>
        </p:nvSpPr>
        <p:spPr>
          <a:xfrm>
            <a:off x="533400" y="6138793"/>
            <a:ext cx="8439683" cy="461665"/>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Note: Does not include Battlefield Preservation Fund.  FY 2018-20 introduced budget maintained $4.5 m. VLCF GF appropriation.  </a:t>
            </a:r>
          </a:p>
          <a:p>
            <a:r>
              <a:rPr lang="en-US" sz="1200" dirty="0">
                <a:latin typeface="Times New Roman" panose="02020603050405020304" pitchFamily="18" charset="0"/>
                <a:cs typeface="Times New Roman" panose="02020603050405020304" pitchFamily="18" charset="0"/>
              </a:rPr>
              <a:t>House budget eliminated FY 2019 amount, Senate budget reduced each year by $3.0 m. </a:t>
            </a:r>
          </a:p>
        </p:txBody>
      </p:sp>
    </p:spTree>
    <p:extLst>
      <p:ext uri="{BB962C8B-B14F-4D97-AF65-F5344CB8AC3E}">
        <p14:creationId xmlns:p14="http://schemas.microsoft.com/office/powerpoint/2010/main" val="382249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C7037E-D3EA-4732-97F2-1758101DB6C3}"/>
              </a:ext>
            </a:extLst>
          </p:cNvPr>
          <p:cNvSpPr>
            <a:spLocks noGrp="1"/>
          </p:cNvSpPr>
          <p:nvPr>
            <p:ph type="sldNum" sz="quarter" idx="12"/>
          </p:nvPr>
        </p:nvSpPr>
        <p:spPr/>
        <p:txBody>
          <a:bodyPr/>
          <a:lstStyle/>
          <a:p>
            <a:fld id="{B7D4160A-B398-445E-B430-7F2611F9565E}" type="slidenum">
              <a:rPr lang="en-US" smtClean="0"/>
              <a:pPr/>
              <a:t>9</a:t>
            </a:fld>
            <a:endParaRPr lang="en-US"/>
          </a:p>
        </p:txBody>
      </p:sp>
      <p:graphicFrame>
        <p:nvGraphicFramePr>
          <p:cNvPr id="3" name="Table 2">
            <a:extLst>
              <a:ext uri="{FF2B5EF4-FFF2-40B4-BE49-F238E27FC236}">
                <a16:creationId xmlns:a16="http://schemas.microsoft.com/office/drawing/2014/main" id="{8546E73F-533F-4BD1-9D92-C311606DC632}"/>
              </a:ext>
            </a:extLst>
          </p:cNvPr>
          <p:cNvGraphicFramePr>
            <a:graphicFrameLocks noGrp="1"/>
          </p:cNvGraphicFramePr>
          <p:nvPr>
            <p:extLst>
              <p:ext uri="{D42A27DB-BD31-4B8C-83A1-F6EECF244321}">
                <p14:modId xmlns:p14="http://schemas.microsoft.com/office/powerpoint/2010/main" val="3590069728"/>
              </p:ext>
            </p:extLst>
          </p:nvPr>
        </p:nvGraphicFramePr>
        <p:xfrm>
          <a:off x="685799" y="228599"/>
          <a:ext cx="7772401" cy="6211237"/>
        </p:xfrm>
        <a:graphic>
          <a:graphicData uri="http://schemas.openxmlformats.org/drawingml/2006/table">
            <a:tbl>
              <a:tblPr firstRow="1" firstCol="1" bandRow="1">
                <a:tableStyleId>{5C22544A-7EE6-4342-B048-85BDC9FD1C3A}</a:tableStyleId>
              </a:tblPr>
              <a:tblGrid>
                <a:gridCol w="668689">
                  <a:extLst>
                    <a:ext uri="{9D8B030D-6E8A-4147-A177-3AD203B41FA5}">
                      <a16:colId xmlns:a16="http://schemas.microsoft.com/office/drawing/2014/main" val="3952231165"/>
                    </a:ext>
                  </a:extLst>
                </a:gridCol>
                <a:gridCol w="1987228">
                  <a:extLst>
                    <a:ext uri="{9D8B030D-6E8A-4147-A177-3AD203B41FA5}">
                      <a16:colId xmlns:a16="http://schemas.microsoft.com/office/drawing/2014/main" val="2497250899"/>
                    </a:ext>
                  </a:extLst>
                </a:gridCol>
                <a:gridCol w="1499198">
                  <a:extLst>
                    <a:ext uri="{9D8B030D-6E8A-4147-A177-3AD203B41FA5}">
                      <a16:colId xmlns:a16="http://schemas.microsoft.com/office/drawing/2014/main" val="1221214334"/>
                    </a:ext>
                  </a:extLst>
                </a:gridCol>
                <a:gridCol w="1857944">
                  <a:extLst>
                    <a:ext uri="{9D8B030D-6E8A-4147-A177-3AD203B41FA5}">
                      <a16:colId xmlns:a16="http://schemas.microsoft.com/office/drawing/2014/main" val="2752887773"/>
                    </a:ext>
                  </a:extLst>
                </a:gridCol>
                <a:gridCol w="228465">
                  <a:extLst>
                    <a:ext uri="{9D8B030D-6E8A-4147-A177-3AD203B41FA5}">
                      <a16:colId xmlns:a16="http://schemas.microsoft.com/office/drawing/2014/main" val="2295418944"/>
                    </a:ext>
                  </a:extLst>
                </a:gridCol>
                <a:gridCol w="1530877">
                  <a:extLst>
                    <a:ext uri="{9D8B030D-6E8A-4147-A177-3AD203B41FA5}">
                      <a16:colId xmlns:a16="http://schemas.microsoft.com/office/drawing/2014/main" val="3008881061"/>
                    </a:ext>
                  </a:extLst>
                </a:gridCol>
              </a:tblGrid>
              <a:tr h="352410">
                <a:tc gridSpan="6">
                  <a:txBody>
                    <a:bodyPr/>
                    <a:lstStyle/>
                    <a:p>
                      <a:pPr marL="0" marR="0" algn="ctr">
                        <a:lnSpc>
                          <a:spcPct val="107000"/>
                        </a:lnSpc>
                        <a:spcBef>
                          <a:spcPts val="0"/>
                        </a:spcBef>
                        <a:spcAft>
                          <a:spcPts val="0"/>
                        </a:spcAft>
                      </a:pPr>
                      <a:r>
                        <a:rPr lang="en-US" sz="1800" b="0" dirty="0">
                          <a:effectLst/>
                          <a:latin typeface="Times New Roman" panose="02020603050405020304" pitchFamily="18" charset="0"/>
                          <a:cs typeface="Times New Roman" panose="02020603050405020304" pitchFamily="18" charset="0"/>
                        </a:rPr>
                        <a:t>Virginia Wastewater/</a:t>
                      </a:r>
                      <a:r>
                        <a:rPr lang="en-US" sz="1800" b="0" dirty="0" err="1">
                          <a:effectLst/>
                          <a:latin typeface="Times New Roman" panose="02020603050405020304" pitchFamily="18" charset="0"/>
                          <a:cs typeface="Times New Roman" panose="02020603050405020304" pitchFamily="18" charset="0"/>
                        </a:rPr>
                        <a:t>Stormwater</a:t>
                      </a:r>
                      <a:r>
                        <a:rPr lang="en-US" sz="1800" b="0" dirty="0">
                          <a:effectLst/>
                          <a:latin typeface="Times New Roman" panose="02020603050405020304" pitchFamily="18" charset="0"/>
                          <a:cs typeface="Times New Roman" panose="02020603050405020304" pitchFamily="18" charset="0"/>
                        </a:rPr>
                        <a:t> Funding *</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3386536"/>
                  </a:ext>
                </a:extLst>
              </a:tr>
              <a:tr h="494903">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61305" marR="61305" marT="0" marB="0" anchor="b"/>
                </a:tc>
                <a:tc gridSpan="3">
                  <a:txBody>
                    <a:bodyPr/>
                    <a:lstStyle/>
                    <a:p>
                      <a:pPr marL="0" marR="0" algn="ctr">
                        <a:lnSpc>
                          <a:spcPct val="107000"/>
                        </a:lnSpc>
                        <a:spcBef>
                          <a:spcPts val="0"/>
                        </a:spcBef>
                        <a:spcAft>
                          <a:spcPts val="0"/>
                        </a:spcAft>
                      </a:pPr>
                      <a:r>
                        <a:rPr lang="en-US" sz="1600" b="1" u="sng" dirty="0">
                          <a:effectLst/>
                          <a:latin typeface="Times New Roman" panose="02020603050405020304" pitchFamily="18" charset="0"/>
                          <a:cs typeface="Times New Roman" panose="02020603050405020304" pitchFamily="18" charset="0"/>
                        </a:rPr>
                        <a:t> Wastewater </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hMerge="1">
                  <a:txBody>
                    <a:bodyPr/>
                    <a:lstStyle/>
                    <a:p>
                      <a:endParaRPr lang="en-US"/>
                    </a:p>
                  </a:txBody>
                  <a:tcPr/>
                </a:tc>
                <a:tc hMerge="1">
                  <a:txBody>
                    <a:bodyPr/>
                    <a:lstStyle/>
                    <a:p>
                      <a:endParaRPr lang="en-US"/>
                    </a:p>
                  </a:txBody>
                  <a:tcPr/>
                </a:tc>
                <a:tc>
                  <a:txBody>
                    <a:bodyPr/>
                    <a:lstStyle/>
                    <a:p>
                      <a:pPr>
                        <a:lnSpc>
                          <a:spcPct val="107000"/>
                        </a:lnSpc>
                      </a:pPr>
                      <a:endParaRPr lang="en-US" sz="1600" b="1" dirty="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ctr">
                        <a:lnSpc>
                          <a:spcPct val="107000"/>
                        </a:lnSpc>
                        <a:spcBef>
                          <a:spcPts val="0"/>
                        </a:spcBef>
                        <a:spcAft>
                          <a:spcPts val="0"/>
                        </a:spcAft>
                      </a:pPr>
                      <a:r>
                        <a:rPr lang="en-US" sz="1600" b="1" u="sng" dirty="0">
                          <a:effectLst/>
                          <a:latin typeface="Times New Roman" panose="02020603050405020304" pitchFamily="18" charset="0"/>
                          <a:cs typeface="Times New Roman" panose="02020603050405020304" pitchFamily="18" charset="0"/>
                        </a:rPr>
                        <a:t> </a:t>
                      </a:r>
                      <a:r>
                        <a:rPr lang="en-US" sz="1600" b="1" u="sng" dirty="0" err="1">
                          <a:effectLst/>
                          <a:latin typeface="Times New Roman" panose="02020603050405020304" pitchFamily="18" charset="0"/>
                          <a:cs typeface="Times New Roman" panose="02020603050405020304" pitchFamily="18" charset="0"/>
                        </a:rPr>
                        <a:t>Stormwater</a:t>
                      </a:r>
                      <a:r>
                        <a:rPr lang="en-US" sz="1600" b="1" u="sng" dirty="0">
                          <a:effectLst/>
                          <a:latin typeface="Times New Roman" panose="02020603050405020304" pitchFamily="18" charset="0"/>
                          <a:cs typeface="Times New Roman" panose="02020603050405020304" pitchFamily="18" charset="0"/>
                        </a:rPr>
                        <a:t> </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extLst>
                  <a:ext uri="{0D108BD9-81ED-4DB2-BD59-A6C34878D82A}">
                    <a16:rowId xmlns:a16="http://schemas.microsoft.com/office/drawing/2014/main" val="3695322100"/>
                  </a:ext>
                </a:extLst>
              </a:tr>
              <a:tr h="1026547">
                <a:tc>
                  <a:txBody>
                    <a:bodyPr/>
                    <a:lstStyle/>
                    <a:p>
                      <a:pPr marL="0" marR="0" algn="ctr">
                        <a:lnSpc>
                          <a:spcPct val="107000"/>
                        </a:lnSpc>
                        <a:spcBef>
                          <a:spcPts val="0"/>
                        </a:spcBef>
                        <a:spcAft>
                          <a:spcPts val="0"/>
                        </a:spcAft>
                      </a:pPr>
                      <a:r>
                        <a:rPr lang="en-US" sz="1400" u="sng" dirty="0">
                          <a:effectLst/>
                          <a:latin typeface="Times New Roman" panose="02020603050405020304" pitchFamily="18" charset="0"/>
                          <a:cs typeface="Times New Roman" panose="02020603050405020304" pitchFamily="18" charset="0"/>
                        </a:rPr>
                        <a:t>Year</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a:t>
                      </a:r>
                      <a:r>
                        <a:rPr lang="en-US" sz="1400" u="sng">
                          <a:effectLst/>
                          <a:latin typeface="Times New Roman" panose="02020603050405020304" pitchFamily="18" charset="0"/>
                          <a:cs typeface="Times New Roman" panose="02020603050405020304" pitchFamily="18" charset="0"/>
                        </a:rPr>
                        <a:t>DEQ/WQIF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r>
                        <a:rPr lang="en-US" sz="1400" u="sng" dirty="0">
                          <a:effectLst/>
                          <a:latin typeface="Times New Roman" panose="02020603050405020304" pitchFamily="18" charset="0"/>
                          <a:cs typeface="Times New Roman" panose="02020603050405020304" pitchFamily="18" charset="0"/>
                        </a:rPr>
                        <a:t>Bonds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Clean Water Revolving Loan Fund -- State &amp; </a:t>
                      </a:r>
                      <a:r>
                        <a:rPr lang="en-US" sz="1400" u="sng" dirty="0">
                          <a:effectLst/>
                          <a:latin typeface="Times New Roman" panose="02020603050405020304" pitchFamily="18" charset="0"/>
                          <a:cs typeface="Times New Roman" panose="02020603050405020304" pitchFamily="18" charset="0"/>
                        </a:rPr>
                        <a:t>Federal</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r>
                        <a:rPr lang="en-US" sz="1400" u="sng" dirty="0">
                          <a:effectLst/>
                          <a:latin typeface="Times New Roman" panose="02020603050405020304" pitchFamily="18" charset="0"/>
                          <a:cs typeface="Times New Roman" panose="02020603050405020304" pitchFamily="18" charset="0"/>
                        </a:rPr>
                        <a:t>SLAF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extLst>
                  <a:ext uri="{0D108BD9-81ED-4DB2-BD59-A6C34878D82A}">
                    <a16:rowId xmlns:a16="http://schemas.microsoft.com/office/drawing/2014/main" val="1088308834"/>
                  </a:ext>
                </a:extLst>
              </a:tr>
              <a:tr h="224914">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2000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13,870,000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35,672,280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411550908"/>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13,000,000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32,994,029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942898140"/>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2002</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32,797,038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237889612"/>
                  </a:ext>
                </a:extLst>
              </a:tr>
              <a:tr h="224914">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2003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32,610,724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3194990721"/>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2004</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32,546,804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2666230899"/>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13,252,500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26,506,882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331288870"/>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84,188,600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21,547,742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990709595"/>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2007</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217,000,000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26,284,500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1593562552"/>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2008</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20,000,000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16,711,477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3093391412"/>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2009</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476,000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16,711,477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3056723666"/>
                  </a:ext>
                </a:extLst>
              </a:tr>
              <a:tr h="224914">
                <a:tc>
                  <a:txBody>
                    <a:bodyPr/>
                    <a:lstStyle/>
                    <a:p>
                      <a:pPr marL="0" marR="0" algn="ct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2010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250,000,000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50,037,600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3080824593"/>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3,644,300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36,264,000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906347600"/>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2012</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34,708,000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dirty="0">
                        <a:effectLst/>
                        <a:latin typeface="Times New Roman" panose="02020603050405020304" pitchFamily="18" charset="0"/>
                        <a:cs typeface="Times New Roman" panose="02020603050405020304" pitchFamily="18" charset="0"/>
                      </a:endParaRPr>
                    </a:p>
                  </a:txBody>
                  <a:tcPr marL="61305" marR="61305" marT="0" marB="0" anchor="b"/>
                </a:tc>
                <a:extLst>
                  <a:ext uri="{0D108BD9-81ED-4DB2-BD59-A6C34878D82A}">
                    <a16:rowId xmlns:a16="http://schemas.microsoft.com/office/drawing/2014/main" val="956252492"/>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87,569,394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32,787,600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1,000,000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extLst>
                  <a:ext uri="{0D108BD9-81ED-4DB2-BD59-A6C34878D82A}">
                    <a16:rowId xmlns:a16="http://schemas.microsoft.com/office/drawing/2014/main" val="3692553073"/>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2014</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106,000,000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34,432,800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35,000,000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extLst>
                  <a:ext uri="{0D108BD9-81ED-4DB2-BD59-A6C34878D82A}">
                    <a16:rowId xmlns:a16="http://schemas.microsoft.com/office/drawing/2014/main" val="316630634"/>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7,582,500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34,257,600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23,292,479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extLst>
                  <a:ext uri="{0D108BD9-81ED-4DB2-BD59-A6C34878D82A}">
                    <a16:rowId xmlns:a16="http://schemas.microsoft.com/office/drawing/2014/main" val="4221759987"/>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32,812,800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28,292,479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extLst>
                  <a:ext uri="{0D108BD9-81ED-4DB2-BD59-A6C34878D82A}">
                    <a16:rowId xmlns:a16="http://schemas.microsoft.com/office/drawing/2014/main" val="357663282"/>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2017</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 59,000,000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3,292,470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extLst>
                  <a:ext uri="{0D108BD9-81ED-4DB2-BD59-A6C34878D82A}">
                    <a16:rowId xmlns:a16="http://schemas.microsoft.com/office/drawing/2014/main" val="1939994496"/>
                  </a:ext>
                </a:extLst>
              </a:tr>
              <a:tr h="224914">
                <a:tc>
                  <a:txBody>
                    <a:bodyPr/>
                    <a:lstStyle/>
                    <a:p>
                      <a:pPr marL="0" marR="0" algn="ct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2018</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a:lnSpc>
                          <a:spcPct val="107000"/>
                        </a:lnSpc>
                      </a:pPr>
                      <a:endParaRPr lang="en-US" sz="1400">
                        <a:effectLst/>
                        <a:latin typeface="Times New Roman" panose="02020603050405020304" pitchFamily="18" charset="0"/>
                        <a:cs typeface="Times New Roman" panose="02020603050405020304" pitchFamily="18" charset="0"/>
                      </a:endParaRPr>
                    </a:p>
                  </a:txBody>
                  <a:tcPr marL="61305" marR="61305" marT="0" marB="0" anchor="b"/>
                </a:tc>
                <a:tc>
                  <a:txBody>
                    <a:bodyPr/>
                    <a:lstStyle/>
                    <a:p>
                      <a:pPr marL="0" marR="0" algn="r">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3,292,470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305" marR="61305" marT="0" marB="0" anchor="b"/>
                </a:tc>
                <a:extLst>
                  <a:ext uri="{0D108BD9-81ED-4DB2-BD59-A6C34878D82A}">
                    <a16:rowId xmlns:a16="http://schemas.microsoft.com/office/drawing/2014/main" val="4238810744"/>
                  </a:ext>
                </a:extLst>
              </a:tr>
            </a:tbl>
          </a:graphicData>
        </a:graphic>
      </p:graphicFrame>
      <p:sp>
        <p:nvSpPr>
          <p:cNvPr id="4" name="Rectangle 3">
            <a:extLst>
              <a:ext uri="{FF2B5EF4-FFF2-40B4-BE49-F238E27FC236}">
                <a16:creationId xmlns:a16="http://schemas.microsoft.com/office/drawing/2014/main" id="{C262DA5C-34AC-4A8B-9919-C40C07113882}"/>
              </a:ext>
            </a:extLst>
          </p:cNvPr>
          <p:cNvSpPr/>
          <p:nvPr/>
        </p:nvSpPr>
        <p:spPr>
          <a:xfrm>
            <a:off x="609599" y="6486564"/>
            <a:ext cx="7848601" cy="246221"/>
          </a:xfrm>
          <a:prstGeom prst="rect">
            <a:avLst/>
          </a:prstGeom>
        </p:spPr>
        <p:txBody>
          <a:bodyPr wrap="square">
            <a:spAutoFit/>
          </a:bodyPr>
          <a:lstStyle/>
          <a:p>
            <a:r>
              <a:rPr lang="en-US" sz="1000" i="1" dirty="0">
                <a:latin typeface="Times New Roman" panose="02020603050405020304" pitchFamily="18" charset="0"/>
                <a:cs typeface="Times New Roman" panose="02020603050405020304" pitchFamily="18" charset="0"/>
              </a:rPr>
              <a:t>* Does not include $75 mil in CSO bonds authorized in FY 2014 for Richmond and Lynchburg. $20 mil </a:t>
            </a:r>
            <a:r>
              <a:rPr lang="en-US" sz="1000" i="1">
                <a:latin typeface="Times New Roman" panose="02020603050405020304" pitchFamily="18" charset="0"/>
                <a:cs typeface="Times New Roman" panose="02020603050405020304" pitchFamily="18" charset="0"/>
              </a:rPr>
              <a:t>CSO proposal for FY 2019.</a:t>
            </a:r>
            <a:endParaRPr lang="en-US" sz="1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3923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40972</TotalTime>
  <Words>3181</Words>
  <Application>Microsoft Office PowerPoint</Application>
  <PresentationFormat>On-screen Show (4:3)</PresentationFormat>
  <Paragraphs>1180</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Office Theme</vt:lpstr>
      <vt:lpstr>  Virginia Natural Resources Funding  and How It Compares to Other States     </vt:lpstr>
      <vt:lpstr>Introduction</vt:lpstr>
      <vt:lpstr>PowerPoint Presentation</vt:lpstr>
      <vt:lpstr>FY 2019 Virginia Natural Resource Funding  </vt:lpstr>
      <vt:lpstr>PowerPoint Presentation</vt:lpstr>
      <vt:lpstr>PowerPoint Presentation</vt:lpstr>
      <vt:lpstr>NR Capital Needs Rely on Patchwork of Different Fund Sources Bonds Have Been Periodically Authorized for Water Quality</vt:lpstr>
      <vt:lpstr>PowerPoint Presentation</vt:lpstr>
      <vt:lpstr>PowerPoint Presentation</vt:lpstr>
      <vt:lpstr>PowerPoint Presentation</vt:lpstr>
      <vt:lpstr>PowerPoint Presentation</vt:lpstr>
      <vt:lpstr>How Does Virginia NR Funding Compare to Virginiaforever Goals?</vt:lpstr>
      <vt:lpstr>U.S. Census Bureau Data Ranks Virginia Near the Bottom in Natural Resource Spending</vt:lpstr>
      <vt:lpstr>U.S. Census Bureau Data Ranks Virginia Much Lower than our Surrounding States</vt:lpstr>
      <vt:lpstr>According to ECOS*, Virginia Ranks in the Middle for Environmental Regulatory Agency Spending</vt:lpstr>
      <vt:lpstr>VA Environmental Regulatory Spending is Less than Other Chesapeake Bay States</vt:lpstr>
      <vt:lpstr>Maryland is the Leader in Spending for Chesapeake Bay Restoration</vt:lpstr>
      <vt:lpstr>Virginia Chesapeake Bay Restoration Spending*</vt:lpstr>
      <vt:lpstr>PowerPoint Presentation</vt:lpstr>
      <vt:lpstr>Maryland NR Financing </vt:lpstr>
      <vt:lpstr>Pennsylvania NR Financing</vt:lpstr>
      <vt:lpstr>North Carolina NR Financing</vt:lpstr>
      <vt:lpstr>Examples of State Dedicated Revenue Sources for Natural Resources </vt:lpstr>
      <vt:lpstr>PowerPoint Presentation</vt:lpstr>
      <vt:lpstr>PowerPoint Presentation</vt:lpstr>
      <vt:lpstr>PowerPoint Presentation</vt:lpstr>
      <vt:lpstr>PowerPoint Presentation</vt:lpstr>
      <vt:lpstr>PowerPoint Presentation</vt:lpstr>
      <vt:lpstr>PowerPoint Presentation</vt:lpstr>
      <vt:lpstr>Appendix</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the State-Local Fiscal (Partnership?) Relationship</dc:title>
  <dc:creator>jregimbal</dc:creator>
  <cp:lastModifiedBy>jregimbal</cp:lastModifiedBy>
  <cp:revision>786</cp:revision>
  <cp:lastPrinted>2018-02-13T15:22:33Z</cp:lastPrinted>
  <dcterms:created xsi:type="dcterms:W3CDTF">2015-12-21T18:36:33Z</dcterms:created>
  <dcterms:modified xsi:type="dcterms:W3CDTF">2018-04-03T13:53:54Z</dcterms:modified>
</cp:coreProperties>
</file>